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0" r:id="rId4"/>
    <p:sldId id="261" r:id="rId5"/>
    <p:sldId id="269" r:id="rId6"/>
    <p:sldId id="262" r:id="rId7"/>
    <p:sldId id="272" r:id="rId8"/>
    <p:sldId id="263" r:id="rId9"/>
    <p:sldId id="270" r:id="rId10"/>
    <p:sldId id="298" r:id="rId11"/>
    <p:sldId id="299" r:id="rId12"/>
    <p:sldId id="300" r:id="rId13"/>
    <p:sldId id="303" r:id="rId14"/>
    <p:sldId id="302" r:id="rId15"/>
    <p:sldId id="308" r:id="rId16"/>
    <p:sldId id="307" r:id="rId17"/>
    <p:sldId id="306" r:id="rId18"/>
    <p:sldId id="305" r:id="rId19"/>
    <p:sldId id="304" r:id="rId20"/>
    <p:sldId id="310" r:id="rId21"/>
    <p:sldId id="311" r:id="rId22"/>
    <p:sldId id="312" r:id="rId23"/>
    <p:sldId id="313" r:id="rId24"/>
    <p:sldId id="309" r:id="rId25"/>
    <p:sldId id="266" r:id="rId26"/>
    <p:sldId id="267" r:id="rId27"/>
    <p:sldId id="268" r:id="rId28"/>
    <p:sldId id="276" r:id="rId29"/>
    <p:sldId id="275" r:id="rId30"/>
    <p:sldId id="273" r:id="rId31"/>
    <p:sldId id="274"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384601AF-0080-4663-8F70-698A3AA237D6}">
          <p14:sldIdLst>
            <p14:sldId id="256"/>
            <p14:sldId id="258"/>
            <p14:sldId id="260"/>
            <p14:sldId id="261"/>
            <p14:sldId id="269"/>
            <p14:sldId id="262"/>
            <p14:sldId id="272"/>
            <p14:sldId id="263"/>
            <p14:sldId id="270"/>
            <p14:sldId id="298"/>
            <p14:sldId id="299"/>
            <p14:sldId id="300"/>
            <p14:sldId id="303"/>
            <p14:sldId id="302"/>
            <p14:sldId id="308"/>
            <p14:sldId id="307"/>
            <p14:sldId id="306"/>
            <p14:sldId id="305"/>
            <p14:sldId id="304"/>
            <p14:sldId id="310"/>
            <p14:sldId id="311"/>
            <p14:sldId id="312"/>
            <p14:sldId id="313"/>
            <p14:sldId id="309"/>
            <p14:sldId id="266"/>
            <p14:sldId id="267"/>
            <p14:sldId id="268"/>
            <p14:sldId id="276"/>
            <p14:sldId id="275"/>
            <p14:sldId id="273"/>
            <p14:sldId id="274"/>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 name="Seção sem Título" id="{7207B79E-8C00-409B-B2AA-B3C48B5F8D2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46" d="100"/>
          <a:sy n="46" d="100"/>
        </p:scale>
        <p:origin x="43" y="7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59207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21542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757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3631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90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66779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70187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427329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45463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31/03/2022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17949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CEF395E-1097-4684-AF00-84F98B45A850}" type="datetimeFigureOut">
              <a:rPr lang="pt-BR" smtClean="0"/>
              <a:t>31/03/2022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32982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CEF395E-1097-4684-AF00-84F98B45A850}" type="datetimeFigureOut">
              <a:rPr lang="pt-BR" smtClean="0"/>
              <a:t>31/03/2022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20297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CEF395E-1097-4684-AF00-84F98B45A850}" type="datetimeFigureOut">
              <a:rPr lang="pt-BR" smtClean="0"/>
              <a:t>31/03/2022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2977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F395E-1097-4684-AF00-84F98B45A850}" type="datetimeFigureOut">
              <a:rPr lang="pt-BR" smtClean="0"/>
              <a:t>31/03/2022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67137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CEF395E-1097-4684-AF00-84F98B45A850}" type="datetimeFigureOut">
              <a:rPr lang="pt-BR" smtClean="0"/>
              <a:t>31/03/2022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67955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
        <p:nvSpPr>
          <p:cNvPr id="5" name="Date Placeholder 4"/>
          <p:cNvSpPr>
            <a:spLocks noGrp="1"/>
          </p:cNvSpPr>
          <p:nvPr>
            <p:ph type="dt" sz="half" idx="10"/>
          </p:nvPr>
        </p:nvSpPr>
        <p:spPr/>
        <p:txBody>
          <a:bodyPr/>
          <a:lstStyle/>
          <a:p>
            <a:fld id="{FCEF395E-1097-4684-AF00-84F98B45A850}" type="datetimeFigureOut">
              <a:rPr lang="pt-BR" smtClean="0"/>
              <a:t>31/03/2022</a:t>
            </a:fld>
            <a:endParaRPr lang="pt-BR"/>
          </a:p>
        </p:txBody>
      </p:sp>
    </p:spTree>
    <p:extLst>
      <p:ext uri="{BB962C8B-B14F-4D97-AF65-F5344CB8AC3E}">
        <p14:creationId xmlns:p14="http://schemas.microsoft.com/office/powerpoint/2010/main" val="287396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EF395E-1097-4684-AF00-84F98B45A850}" type="datetimeFigureOut">
              <a:rPr lang="pt-BR" smtClean="0"/>
              <a:t>31/03/2022</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469D3B-3B78-4423-BAE9-9F00A099C582}" type="slidenum">
              <a:rPr lang="pt-BR" smtClean="0"/>
              <a:t>‹nº›</a:t>
            </a:fld>
            <a:endParaRPr lang="pt-BR"/>
          </a:p>
        </p:txBody>
      </p:sp>
    </p:spTree>
    <p:extLst>
      <p:ext uri="{BB962C8B-B14F-4D97-AF65-F5344CB8AC3E}">
        <p14:creationId xmlns:p14="http://schemas.microsoft.com/office/powerpoint/2010/main" val="39723915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lanalto.gov.br/ccivil_03/leis/1950-1969/L5377.ht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onferp.org.br/legislacoes/resolucao-normativa-n%c2%ba-49-de-22-de-marco-de-2003-com-as-alteracoes-introduzidas-pelas-rn-51-de-10-de-janeiro-de-2004-rn-61-de-15-de-outubro-de-2005-rn-66-de-09-de-marco-de-2007-e-rn-68-d/" TargetMode="External"/><Relationship Id="rId5" Type="http://schemas.openxmlformats.org/officeDocument/2006/relationships/hyperlink" Target="http://www.planalto.gov.br/ccivil_03/decreto-lei/1965-1988/del0860.htm" TargetMode="External"/><Relationship Id="rId4" Type="http://schemas.openxmlformats.org/officeDocument/2006/relationships/hyperlink" Target="https://www2.camara.leg.br/legin/fed/decret/1960-1969/decreto-63283-26-setembro-1968-404540-publicacaooriginal-1-pe.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7"/>
          <p:cNvSpPr>
            <a:spLocks noGrp="1"/>
          </p:cNvSpPr>
          <p:nvPr>
            <p:ph idx="1"/>
          </p:nvPr>
        </p:nvSpPr>
        <p:spPr>
          <a:xfrm>
            <a:off x="838200" y="1825625"/>
            <a:ext cx="8807824" cy="3750422"/>
          </a:xfrm>
        </p:spPr>
        <p:txBody>
          <a:bodyPr>
            <a:normAutofit/>
          </a:bodyPr>
          <a:lstStyle/>
          <a:p>
            <a:pPr marL="0" indent="0">
              <a:buNone/>
            </a:pPr>
            <a:endParaRPr lang="pt-BR" b="1" dirty="0" smtClean="0"/>
          </a:p>
          <a:p>
            <a:pPr marL="0" indent="0" algn="ctr">
              <a:buNone/>
            </a:pPr>
            <a:r>
              <a:rPr lang="pt-BR" sz="3200" b="1" dirty="0" smtClean="0"/>
              <a:t>Conselho </a:t>
            </a:r>
            <a:r>
              <a:rPr lang="pt-BR" sz="3200" b="1" dirty="0"/>
              <a:t>Regional </a:t>
            </a:r>
            <a:r>
              <a:rPr lang="pt-BR" sz="3200" b="1" dirty="0" smtClean="0"/>
              <a:t>de Profissionais </a:t>
            </a:r>
            <a:r>
              <a:rPr lang="pt-BR" sz="3200" b="1" dirty="0"/>
              <a:t>de Relações</a:t>
            </a:r>
          </a:p>
          <a:p>
            <a:pPr marL="0" indent="0" algn="ctr">
              <a:buNone/>
            </a:pPr>
            <a:r>
              <a:rPr lang="pt-BR" sz="3200" b="1" dirty="0"/>
              <a:t>Públicas - 4ª </a:t>
            </a:r>
            <a:r>
              <a:rPr lang="pt-BR" sz="3200" b="1" dirty="0" smtClean="0"/>
              <a:t>Região </a:t>
            </a:r>
          </a:p>
          <a:p>
            <a:pPr marL="0" indent="0" algn="ctr">
              <a:buNone/>
            </a:pPr>
            <a:endParaRPr lang="pt-BR" sz="3200" b="1" dirty="0"/>
          </a:p>
          <a:p>
            <a:pPr marL="0" indent="0" algn="ctr">
              <a:buNone/>
            </a:pPr>
            <a:r>
              <a:rPr lang="pt-BR" b="1" dirty="0" smtClean="0"/>
              <a:t>Porto Alegre/RS, 2022</a:t>
            </a:r>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dirty="0"/>
          </a:p>
        </p:txBody>
      </p:sp>
    </p:spTree>
    <p:extLst>
      <p:ext uri="{BB962C8B-B14F-4D97-AF65-F5344CB8AC3E}">
        <p14:creationId xmlns:p14="http://schemas.microsoft.com/office/powerpoint/2010/main" val="121032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Demonstrações contábeis 2021 </a:t>
            </a:r>
          </a:p>
          <a:p>
            <a:pPr marL="0" indent="0" algn="ctr">
              <a:buNone/>
            </a:pPr>
            <a:endParaRPr lang="pt-BR" b="1" dirty="0"/>
          </a:p>
          <a:p>
            <a:pPr marL="0" indent="0" algn="ctr">
              <a:buNone/>
            </a:pPr>
            <a:endParaRPr lang="pt-BR" b="1" dirty="0" smtClean="0"/>
          </a:p>
          <a:p>
            <a:pPr marL="0" indent="0" algn="just">
              <a:buNone/>
            </a:pPr>
            <a:r>
              <a:rPr lang="pt-BR" b="1" dirty="0" smtClean="0"/>
              <a:t>Balanço Patrimonial </a:t>
            </a:r>
          </a:p>
          <a:p>
            <a:pPr marL="0" indent="0" algn="just">
              <a:buNone/>
            </a:pPr>
            <a:r>
              <a:rPr lang="pt-BR" b="1" dirty="0" smtClean="0"/>
              <a:t>Balanço Orçamentário</a:t>
            </a:r>
          </a:p>
          <a:p>
            <a:pPr marL="0" indent="0" algn="just">
              <a:buNone/>
            </a:pPr>
            <a:r>
              <a:rPr lang="pt-BR" b="1" dirty="0" smtClean="0"/>
              <a:t>Balanço Financeiro</a:t>
            </a:r>
          </a:p>
          <a:p>
            <a:pPr marL="0" indent="0" algn="just">
              <a:buNone/>
            </a:pPr>
            <a:r>
              <a:rPr lang="pt-BR" b="1" dirty="0" smtClean="0"/>
              <a:t>Variações Patrimoniais</a:t>
            </a:r>
          </a:p>
          <a:p>
            <a:pPr marL="0" indent="0" algn="just">
              <a:buNone/>
            </a:pPr>
            <a:r>
              <a:rPr lang="pt-BR" b="1" dirty="0" smtClean="0"/>
              <a:t>Demonstração de Fluxo de Caixa</a:t>
            </a:r>
          </a:p>
          <a:p>
            <a:pPr marL="0" indent="0" algn="just">
              <a:buNone/>
            </a:pPr>
            <a:r>
              <a:rPr lang="pt-BR" b="1" dirty="0" smtClean="0"/>
              <a:t>Evolução Despesas x Receitas</a:t>
            </a:r>
          </a:p>
          <a:p>
            <a:pPr marL="0" indent="0" algn="just">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3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668728" y="726140"/>
            <a:ext cx="10812990" cy="5567083"/>
          </a:xfrm>
          <a:prstGeom prst="rect">
            <a:avLst/>
          </a:prstGeom>
        </p:spPr>
      </p:pic>
    </p:spTree>
    <p:extLst>
      <p:ext uri="{BB962C8B-B14F-4D97-AF65-F5344CB8AC3E}">
        <p14:creationId xmlns:p14="http://schemas.microsoft.com/office/powerpoint/2010/main" val="137789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a:off x="887507" y="519688"/>
            <a:ext cx="10103222" cy="5755606"/>
          </a:xfrm>
          <a:prstGeom prst="rect">
            <a:avLst/>
          </a:prstGeom>
        </p:spPr>
      </p:pic>
    </p:spTree>
    <p:extLst>
      <p:ext uri="{BB962C8B-B14F-4D97-AF65-F5344CB8AC3E}">
        <p14:creationId xmlns:p14="http://schemas.microsoft.com/office/powerpoint/2010/main" val="86611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639826" y="0"/>
            <a:ext cx="10912348" cy="6400800"/>
          </a:xfrm>
          <a:prstGeom prst="rect">
            <a:avLst/>
          </a:prstGeom>
        </p:spPr>
      </p:pic>
    </p:spTree>
    <p:extLst>
      <p:ext uri="{BB962C8B-B14F-4D97-AF65-F5344CB8AC3E}">
        <p14:creationId xmlns:p14="http://schemas.microsoft.com/office/powerpoint/2010/main" val="843510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975378" y="0"/>
            <a:ext cx="10241244" cy="6571129"/>
          </a:xfrm>
          <a:prstGeom prst="rect">
            <a:avLst/>
          </a:prstGeom>
        </p:spPr>
      </p:pic>
    </p:spTree>
    <p:extLst>
      <p:ext uri="{BB962C8B-B14F-4D97-AF65-F5344CB8AC3E}">
        <p14:creationId xmlns:p14="http://schemas.microsoft.com/office/powerpoint/2010/main" val="44463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019930" y="0"/>
            <a:ext cx="10152139" cy="6580094"/>
          </a:xfrm>
          <a:prstGeom prst="rect">
            <a:avLst/>
          </a:prstGeom>
        </p:spPr>
      </p:pic>
    </p:spTree>
    <p:extLst>
      <p:ext uri="{BB962C8B-B14F-4D97-AF65-F5344CB8AC3E}">
        <p14:creationId xmlns:p14="http://schemas.microsoft.com/office/powerpoint/2010/main" val="115564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227243" y="0"/>
            <a:ext cx="9737514" cy="6624918"/>
          </a:xfrm>
          <a:prstGeom prst="rect">
            <a:avLst/>
          </a:prstGeom>
        </p:spPr>
      </p:pic>
    </p:spTree>
    <p:extLst>
      <p:ext uri="{BB962C8B-B14F-4D97-AF65-F5344CB8AC3E}">
        <p14:creationId xmlns:p14="http://schemas.microsoft.com/office/powerpoint/2010/main" val="182939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930390" y="0"/>
            <a:ext cx="10331220" cy="6176682"/>
          </a:xfrm>
          <a:prstGeom prst="rect">
            <a:avLst/>
          </a:prstGeom>
        </p:spPr>
      </p:pic>
    </p:spTree>
    <p:extLst>
      <p:ext uri="{BB962C8B-B14F-4D97-AF65-F5344CB8AC3E}">
        <p14:creationId xmlns:p14="http://schemas.microsoft.com/office/powerpoint/2010/main" val="305180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374599" y="466450"/>
            <a:ext cx="9442801" cy="5925100"/>
          </a:xfrm>
          <a:prstGeom prst="rect">
            <a:avLst/>
          </a:prstGeom>
        </p:spPr>
      </p:pic>
    </p:spTree>
    <p:extLst>
      <p:ext uri="{BB962C8B-B14F-4D97-AF65-F5344CB8AC3E}">
        <p14:creationId xmlns:p14="http://schemas.microsoft.com/office/powerpoint/2010/main" val="278849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5" name="Imagem 4"/>
          <p:cNvPicPr>
            <a:picLocks noChangeAspect="1"/>
          </p:cNvPicPr>
          <p:nvPr/>
        </p:nvPicPr>
        <p:blipFill>
          <a:blip r:embed="rId2"/>
          <a:stretch>
            <a:fillRect/>
          </a:stretch>
        </p:blipFill>
        <p:spPr>
          <a:xfrm>
            <a:off x="1361699" y="299183"/>
            <a:ext cx="9468601" cy="6259634"/>
          </a:xfrm>
          <a:prstGeom prst="rect">
            <a:avLst/>
          </a:prstGeom>
        </p:spPr>
      </p:pic>
    </p:spTree>
    <p:extLst>
      <p:ext uri="{BB962C8B-B14F-4D97-AF65-F5344CB8AC3E}">
        <p14:creationId xmlns:p14="http://schemas.microsoft.com/office/powerpoint/2010/main" val="117972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r>
              <a:rPr lang="pt-BR" sz="2000" b="1" dirty="0"/>
              <a:t>Relatório de Gestão do Exercício de </a:t>
            </a:r>
            <a:r>
              <a:rPr lang="pt-BR" sz="2000" b="1" dirty="0" smtClean="0"/>
              <a:t>2021</a:t>
            </a:r>
            <a:endParaRPr lang="pt-BR" sz="2000" b="1" dirty="0"/>
          </a:p>
          <a:p>
            <a:pPr marL="0" indent="0" algn="ctr">
              <a:buNone/>
            </a:pPr>
            <a:endParaRPr lang="pt-BR" b="1" dirty="0"/>
          </a:p>
          <a:p>
            <a:pPr marL="0" indent="0" algn="ctr">
              <a:buNone/>
            </a:pPr>
            <a:r>
              <a:rPr lang="pt-BR" b="1" dirty="0"/>
              <a:t>Conselho Regional de Profissionais de Relações Públicas - 4ª Região</a:t>
            </a:r>
            <a:endParaRPr lang="pt-BR" dirty="0"/>
          </a:p>
          <a:p>
            <a:pPr marL="0" indent="0" algn="ctr">
              <a:buNone/>
            </a:pPr>
            <a:endParaRPr lang="pt-BR" dirty="0" smtClean="0"/>
          </a:p>
          <a:p>
            <a:pPr marL="0" indent="0" algn="ctr">
              <a:buNone/>
            </a:pPr>
            <a:endParaRPr lang="pt-BR" dirty="0"/>
          </a:p>
          <a:p>
            <a:pPr marL="0" indent="0" algn="ctr">
              <a:buNone/>
            </a:pPr>
            <a:r>
              <a:rPr lang="pt-BR" dirty="0" smtClean="0"/>
              <a:t> </a:t>
            </a:r>
          </a:p>
          <a:p>
            <a:pPr marL="0" indent="0" algn="ctr">
              <a:buNone/>
            </a:pPr>
            <a:endParaRPr lang="pt-BR" dirty="0"/>
          </a:p>
          <a:p>
            <a:pPr marL="0" indent="0" algn="ctr">
              <a:buNone/>
            </a:pPr>
            <a:endParaRPr lang="pt-BR" dirty="0" smtClean="0"/>
          </a:p>
          <a:p>
            <a:pPr marL="0" indent="0" algn="ctr">
              <a:buNone/>
            </a:pPr>
            <a:endParaRPr lang="pt-BR" dirty="0"/>
          </a:p>
          <a:p>
            <a:pPr marL="0" indent="0">
              <a:buNone/>
            </a:pPr>
            <a:r>
              <a:rPr lang="pt-BR" dirty="0" smtClean="0"/>
              <a:t>         Porto </a:t>
            </a:r>
            <a:r>
              <a:rPr lang="pt-BR" dirty="0"/>
              <a:t>Alegre/RS, </a:t>
            </a:r>
            <a:r>
              <a:rPr lang="pt-BR" dirty="0" smtClean="0"/>
              <a:t>2022</a:t>
            </a:r>
            <a:endParaRPr lang="pt-BR" dirty="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4359215" y="3922007"/>
            <a:ext cx="4750279" cy="784830"/>
          </a:xfrm>
          <a:prstGeom prst="rect">
            <a:avLst/>
          </a:prstGeom>
        </p:spPr>
        <p:txBody>
          <a:bodyPr wrap="square">
            <a:spAutoFit/>
          </a:bodyPr>
          <a:lstStyle/>
          <a:p>
            <a:r>
              <a:rPr lang="pt-BR" sz="900" b="0" i="0" u="none" strike="noStrike" baseline="0" dirty="0" smtClean="0">
                <a:latin typeface="ArialMT"/>
              </a:rPr>
              <a:t>Relatório de Gestão do exercício de 2021 apresentado aos órgãos de controle interno e</a:t>
            </a:r>
          </a:p>
          <a:p>
            <a:r>
              <a:rPr lang="pt-BR" sz="900" b="0" i="0" u="none" strike="noStrike" baseline="0" dirty="0" smtClean="0">
                <a:latin typeface="ArialMT"/>
              </a:rPr>
              <a:t>externo como prestação de contas anual a que esta Unidade está obrigada nos termos</a:t>
            </a:r>
          </a:p>
          <a:p>
            <a:r>
              <a:rPr lang="pt-BR" sz="900" b="0" i="0" u="none" strike="noStrike" baseline="0" dirty="0" smtClean="0">
                <a:latin typeface="ArialMT"/>
              </a:rPr>
              <a:t>do art. 70 da Constituição Federal, elaborado de acordo com as disposições da IN TCU</a:t>
            </a:r>
          </a:p>
          <a:p>
            <a:r>
              <a:rPr lang="pt-BR" sz="900" b="0" i="0" u="none" strike="noStrike" baseline="0" dirty="0" smtClean="0">
                <a:latin typeface="ArialMT"/>
              </a:rPr>
              <a:t>nº 63/2010, da DN TCU nº 127/2013, da Portaria TCU nº 175/2013 e das orientações do</a:t>
            </a:r>
          </a:p>
          <a:p>
            <a:r>
              <a:rPr lang="pt-BR" sz="900" b="0" i="0" u="none" strike="noStrike" baseline="0" dirty="0" smtClean="0">
                <a:latin typeface="ArialMT"/>
              </a:rPr>
              <a:t>órgão de controle interno</a:t>
            </a:r>
            <a:endParaRPr lang="pt-BR" sz="900" dirty="0"/>
          </a:p>
        </p:txBody>
      </p:sp>
    </p:spTree>
    <p:extLst>
      <p:ext uri="{BB962C8B-B14F-4D97-AF65-F5344CB8AC3E}">
        <p14:creationId xmlns:p14="http://schemas.microsoft.com/office/powerpoint/2010/main" val="388658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374599" y="421416"/>
            <a:ext cx="9442801" cy="6015167"/>
          </a:xfrm>
          <a:prstGeom prst="rect">
            <a:avLst/>
          </a:prstGeom>
        </p:spPr>
      </p:pic>
    </p:spTree>
    <p:extLst>
      <p:ext uri="{BB962C8B-B14F-4D97-AF65-F5344CB8AC3E}">
        <p14:creationId xmlns:p14="http://schemas.microsoft.com/office/powerpoint/2010/main" val="240911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87499" y="215550"/>
            <a:ext cx="9417001" cy="6426900"/>
          </a:xfrm>
          <a:prstGeom prst="rect">
            <a:avLst/>
          </a:prstGeom>
        </p:spPr>
      </p:pic>
    </p:spTree>
    <p:extLst>
      <p:ext uri="{BB962C8B-B14F-4D97-AF65-F5344CB8AC3E}">
        <p14:creationId xmlns:p14="http://schemas.microsoft.com/office/powerpoint/2010/main" val="1764117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701934" y="439272"/>
            <a:ext cx="10073641" cy="5602754"/>
          </a:xfrm>
          <a:prstGeom prst="rect">
            <a:avLst/>
          </a:prstGeom>
        </p:spPr>
      </p:pic>
    </p:spTree>
    <p:extLst>
      <p:ext uri="{BB962C8B-B14F-4D97-AF65-F5344CB8AC3E}">
        <p14:creationId xmlns:p14="http://schemas.microsoft.com/office/powerpoint/2010/main" val="4178514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614315" y="0"/>
            <a:ext cx="4963370" cy="6858000"/>
          </a:xfrm>
          <a:prstGeom prst="rect">
            <a:avLst/>
          </a:prstGeom>
        </p:spPr>
      </p:pic>
    </p:spTree>
    <p:extLst>
      <p:ext uri="{BB962C8B-B14F-4D97-AF65-F5344CB8AC3E}">
        <p14:creationId xmlns:p14="http://schemas.microsoft.com/office/powerpoint/2010/main" val="3538663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013012" y="493059"/>
            <a:ext cx="9807387" cy="4956008"/>
          </a:xfrm>
          <a:prstGeom prst="rect">
            <a:avLst/>
          </a:prstGeom>
        </p:spPr>
      </p:pic>
    </p:spTree>
    <p:extLst>
      <p:ext uri="{BB962C8B-B14F-4D97-AF65-F5344CB8AC3E}">
        <p14:creationId xmlns:p14="http://schemas.microsoft.com/office/powerpoint/2010/main" val="1633544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b="1" dirty="0"/>
          </a:p>
          <a:p>
            <a:pPr marL="0" indent="0" algn="ctr">
              <a:buNone/>
            </a:pPr>
            <a:r>
              <a:rPr lang="pt-BR" b="1" dirty="0" smtClean="0">
                <a:solidFill>
                  <a:schemeClr val="tx1"/>
                </a:solidFill>
              </a:rPr>
              <a:t>    </a:t>
            </a:r>
            <a:r>
              <a:rPr lang="pt-BR" b="1" dirty="0">
                <a:solidFill>
                  <a:schemeClr val="tx1"/>
                </a:solidFill>
              </a:rPr>
              <a:t>Visão Organizacional e </a:t>
            </a:r>
            <a:r>
              <a:rPr lang="pt-BR" b="1" dirty="0" smtClean="0">
                <a:solidFill>
                  <a:schemeClr val="tx1"/>
                </a:solidFill>
              </a:rPr>
              <a:t>Ambiente Externo</a:t>
            </a:r>
          </a:p>
          <a:p>
            <a:pPr marL="0" indent="0" algn="ctr">
              <a:buNone/>
            </a:pPr>
            <a:endParaRPr lang="pt-BR" b="1" dirty="0">
              <a:solidFill>
                <a:schemeClr val="tx1"/>
              </a:solidFill>
            </a:endParaRPr>
          </a:p>
          <a:p>
            <a:pPr marL="0" indent="0" algn="ctr">
              <a:buNone/>
            </a:pPr>
            <a:endParaRPr lang="pt-BR" b="1" dirty="0" smtClean="0">
              <a:solidFill>
                <a:schemeClr val="tx1"/>
              </a:solidFill>
            </a:endParaRPr>
          </a:p>
          <a:p>
            <a:pPr marL="0" indent="0" algn="ctr">
              <a:buNone/>
            </a:pPr>
            <a:r>
              <a:rPr lang="pt-BR" b="1" dirty="0"/>
              <a:t>Mensagem clara sobre missão e </a:t>
            </a:r>
            <a:r>
              <a:rPr lang="pt-BR" b="1" dirty="0" smtClean="0"/>
              <a:t>visão</a:t>
            </a:r>
          </a:p>
          <a:p>
            <a:pPr marL="0" indent="0" algn="ctr">
              <a:buNone/>
            </a:pPr>
            <a:endParaRPr lang="pt-BR" b="1" dirty="0"/>
          </a:p>
          <a:p>
            <a:pPr marL="0" indent="0" algn="just">
              <a:buNone/>
            </a:pPr>
            <a:r>
              <a:rPr lang="pt-BR" sz="1400" dirty="0"/>
              <a:t>Buscar o reconhecimento, respeito e valorização do profissional, a partir da educação do exercício da atividade de Relações Públicas e </a:t>
            </a:r>
            <a:r>
              <a:rPr lang="pt-BR" sz="1400" dirty="0" smtClean="0"/>
              <a:t>do desenvolvimento </a:t>
            </a:r>
            <a:r>
              <a:rPr lang="pt-BR" sz="1400" dirty="0"/>
              <a:t>da categoria, por meio da execução da função principal do Conselho que é coordenar, orientar e fiscalizar e disciplinar o </a:t>
            </a:r>
            <a:r>
              <a:rPr lang="pt-BR" sz="1400" dirty="0" smtClean="0"/>
              <a:t>exercício da </a:t>
            </a:r>
            <a:r>
              <a:rPr lang="pt-BR" sz="1400" dirty="0"/>
              <a:t>profissão.</a:t>
            </a:r>
          </a:p>
          <a:p>
            <a:pPr marL="0" indent="0" algn="just">
              <a:buNone/>
            </a:pPr>
            <a:endParaRPr lang="pt-BR" b="1" dirty="0" smtClean="0"/>
          </a:p>
          <a:p>
            <a:pPr marL="0" indent="0" algn="ctr">
              <a:buNone/>
            </a:pPr>
            <a:r>
              <a:rPr lang="pt-BR" b="1" dirty="0" smtClean="0"/>
              <a:t>Ambiente externo</a:t>
            </a:r>
          </a:p>
          <a:p>
            <a:pPr marL="0" indent="0" algn="ctr">
              <a:buNone/>
            </a:pPr>
            <a:endParaRPr lang="pt-BR" b="1" dirty="0"/>
          </a:p>
          <a:p>
            <a:pPr marL="0" indent="0" algn="just">
              <a:buNone/>
            </a:pPr>
            <a:r>
              <a:rPr lang="pt-BR" sz="1400" dirty="0" smtClean="0"/>
              <a:t>Falta </a:t>
            </a:r>
            <a:r>
              <a:rPr lang="pt-BR" sz="1400" dirty="0"/>
              <a:t>de </a:t>
            </a:r>
            <a:r>
              <a:rPr lang="pt-BR" sz="1400" dirty="0" smtClean="0"/>
              <a:t>entendimento </a:t>
            </a:r>
            <a:r>
              <a:rPr lang="pt-BR" sz="1400" dirty="0"/>
              <a:t>da </a:t>
            </a:r>
            <a:r>
              <a:rPr lang="pt-BR" sz="1400" dirty="0" smtClean="0"/>
              <a:t>importância </a:t>
            </a:r>
            <a:r>
              <a:rPr lang="pt-BR" sz="1400" dirty="0"/>
              <a:t>do </a:t>
            </a:r>
            <a:r>
              <a:rPr lang="pt-BR" sz="1400" dirty="0" smtClean="0"/>
              <a:t>registro no órgão de classe, </a:t>
            </a:r>
            <a:r>
              <a:rPr lang="pt-BR" sz="1400" dirty="0"/>
              <a:t>por parte dos </a:t>
            </a:r>
            <a:r>
              <a:rPr lang="pt-BR" sz="1400" dirty="0" smtClean="0"/>
              <a:t>profissionais </a:t>
            </a:r>
            <a:r>
              <a:rPr lang="pt-BR" sz="1400" dirty="0"/>
              <a:t>que atuam na </a:t>
            </a:r>
            <a:r>
              <a:rPr lang="pt-BR" sz="1400" dirty="0" smtClean="0"/>
              <a:t>área, não compreendendo as responsabilidades e premissas legais de </a:t>
            </a:r>
            <a:r>
              <a:rPr lang="pt-BR" sz="1400" dirty="0"/>
              <a:t>um </a:t>
            </a:r>
            <a:r>
              <a:rPr lang="pt-BR" sz="1400" dirty="0" smtClean="0"/>
              <a:t>órgão </a:t>
            </a:r>
            <a:r>
              <a:rPr lang="pt-BR" sz="1400" dirty="0"/>
              <a:t>de fiscalização.</a:t>
            </a:r>
          </a:p>
          <a:p>
            <a:pPr algn="just" fontAlgn="base"/>
            <a:endParaRPr lang="pt-BR" sz="1400" dirty="0" smtClean="0">
              <a:solidFill>
                <a:schemeClr val="tx1"/>
              </a:solidFill>
            </a:endParaRPr>
          </a:p>
          <a:p>
            <a:pPr algn="just" fontAlgn="base"/>
            <a:endParaRPr lang="pt-BR" dirty="0" smtClean="0"/>
          </a:p>
          <a:p>
            <a:pPr algn="just" fontAlgn="base"/>
            <a:endParaRPr lang="pt-BR" dirty="0" smtClean="0"/>
          </a:p>
          <a:p>
            <a:pPr algn="just" fontAlgn="base"/>
            <a:endParaRPr lang="pt-BR" dirty="0" smtClean="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60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3722" y="668103"/>
            <a:ext cx="8596312" cy="5446712"/>
          </a:xfrm>
        </p:spPr>
        <p:txBody>
          <a:bodyPr>
            <a:normAutofit/>
          </a:bodyPr>
          <a:lstStyle/>
          <a:p>
            <a:pPr marL="0" indent="0" algn="ctr">
              <a:buNone/>
            </a:pPr>
            <a:endParaRPr lang="pt-BR" b="1" dirty="0"/>
          </a:p>
          <a:p>
            <a:pPr marL="0" indent="0" algn="ctr">
              <a:buNone/>
            </a:pPr>
            <a:r>
              <a:rPr lang="pt-BR" b="1" dirty="0" smtClean="0"/>
              <a:t>    </a:t>
            </a:r>
            <a:endParaRPr lang="pt-BR" b="1" dirty="0"/>
          </a:p>
          <a:p>
            <a:pPr marL="0" indent="0" algn="ctr">
              <a:buNone/>
            </a:pPr>
            <a:endParaRPr lang="pt-BR" b="1" dirty="0" smtClean="0"/>
          </a:p>
          <a:p>
            <a:pPr marL="0" indent="0" algn="ctr">
              <a:buNone/>
            </a:pPr>
            <a:r>
              <a:rPr lang="pt-BR" sz="1500" b="1" dirty="0"/>
              <a:t>Modelo de </a:t>
            </a:r>
            <a:r>
              <a:rPr lang="pt-BR" sz="1500" b="1" dirty="0" smtClean="0"/>
              <a:t>negócios</a:t>
            </a:r>
          </a:p>
          <a:p>
            <a:pPr marL="0" indent="0" algn="ctr">
              <a:buNone/>
            </a:pPr>
            <a:endParaRPr lang="pt-BR" sz="1500" b="1" dirty="0"/>
          </a:p>
          <a:p>
            <a:pPr marL="0" indent="0" algn="just">
              <a:buNone/>
            </a:pPr>
            <a:r>
              <a:rPr lang="pt-BR" sz="1500" dirty="0"/>
              <a:t>O Conrerp 4ª Região é uma autarquia federal, que integra o Sistema </a:t>
            </a:r>
            <a:r>
              <a:rPr lang="pt-BR" sz="1500" dirty="0" err="1"/>
              <a:t>Conferp</a:t>
            </a:r>
            <a:r>
              <a:rPr lang="pt-BR" sz="1500" dirty="0"/>
              <a:t> (Conselho Federal de </a:t>
            </a:r>
            <a:r>
              <a:rPr lang="pt-BR" sz="1400" dirty="0"/>
              <a:t>Profissionais de Relações Públicas), e </a:t>
            </a:r>
            <a:r>
              <a:rPr lang="pt-BR" sz="1400" dirty="0" smtClean="0"/>
              <a:t>que tem </a:t>
            </a:r>
            <a:r>
              <a:rPr lang="pt-BR" sz="1400" dirty="0"/>
              <a:t>por finalidade regular a profissão de Relações Públicas, nos Estados de Santa Catarina e Rio Grande do Sul.</a:t>
            </a:r>
          </a:p>
          <a:p>
            <a:pPr marL="0" indent="0" algn="just">
              <a:buNone/>
            </a:pPr>
            <a:r>
              <a:rPr lang="pt-BR" sz="1400" dirty="0"/>
              <a:t>Fundado em 19 de maio de 1972, o Conselho tem por dever a fiscalização do exercício da profissão, impedindo o seu exercício irregular, </a:t>
            </a:r>
            <a:r>
              <a:rPr lang="pt-BR" sz="1400" dirty="0" smtClean="0"/>
              <a:t>não só </a:t>
            </a:r>
            <a:r>
              <a:rPr lang="pt-BR" sz="1400" dirty="0"/>
              <a:t>daqueles que a praticam sem o devido diploma, mas também daqueles que a exercem sem lisura e ética.</a:t>
            </a:r>
          </a:p>
          <a:p>
            <a:pPr marL="0" indent="0" algn="just">
              <a:buNone/>
            </a:pPr>
            <a:r>
              <a:rPr lang="pt-BR" sz="1400" dirty="0"/>
              <a:t>O Conrerp4 prima pelo merecido respeito à categoria e, por meio de informações, quer garantir condições justas de exercício da profissão </a:t>
            </a:r>
            <a:r>
              <a:rPr lang="pt-BR" sz="1400" dirty="0" smtClean="0"/>
              <a:t>e proteger </a:t>
            </a:r>
            <a:r>
              <a:rPr lang="pt-BR" sz="1400" dirty="0"/>
              <a:t>o mercado da atuação ilegal de profissionais desqualificados.</a:t>
            </a:r>
          </a:p>
          <a:p>
            <a:pPr marL="0" indent="0" algn="just">
              <a:buNone/>
            </a:pPr>
            <a:r>
              <a:rPr lang="pt-BR" sz="1400" dirty="0"/>
              <a:t>Para tanto, zela pelos direitos dos relações-públicas, fiscaliza o cumprimento de seus deveres e busca ampliar o valor da profissão perante </a:t>
            </a:r>
            <a:r>
              <a:rPr lang="pt-BR" sz="1400" dirty="0" smtClean="0"/>
              <a:t>o mercado</a:t>
            </a:r>
            <a:r>
              <a:rPr lang="pt-BR" sz="1400" dirty="0"/>
              <a:t>, garantindo ao profissional o respaldo necessário para planejar e gerenciar os relacionamentos das organizações com </a:t>
            </a:r>
            <a:r>
              <a:rPr lang="pt-BR" sz="1400" dirty="0" smtClean="0"/>
              <a:t>os </a:t>
            </a:r>
            <a:r>
              <a:rPr lang="pt-BR" sz="1400" dirty="0" err="1"/>
              <a:t>stakeholders</a:t>
            </a:r>
            <a:r>
              <a:rPr lang="pt-BR" sz="1400" dirty="0"/>
              <a:t>, estabelecendo uma comunicação verdadeiramente estratégica.</a:t>
            </a:r>
            <a:endParaRPr lang="pt-BR" sz="1400" b="1"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877671" y="896471"/>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939138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fontAlgn="base">
              <a:buNone/>
            </a:pPr>
            <a:endParaRPr lang="pt-BR" sz="1400" dirty="0" smtClean="0"/>
          </a:p>
          <a:p>
            <a:pPr marL="0" indent="0" algn="just" fontAlgn="base">
              <a:buNone/>
            </a:pPr>
            <a:endParaRPr lang="pt-BR" sz="1400" dirty="0"/>
          </a:p>
          <a:p>
            <a:pPr marL="0" indent="0" algn="just" fontAlgn="base">
              <a:buNone/>
            </a:pPr>
            <a:r>
              <a:rPr lang="pt-BR" sz="1400" dirty="0" smtClean="0"/>
              <a:t>O </a:t>
            </a:r>
            <a:r>
              <a:rPr lang="pt-BR" sz="1400" dirty="0"/>
              <a:t>Conselho Regional de Profissionais de Relações Públicas – Conrerp </a:t>
            </a:r>
            <a:r>
              <a:rPr lang="pt-BR" sz="1400" dirty="0" smtClean="0"/>
              <a:t>4ª </a:t>
            </a:r>
            <a:r>
              <a:rPr lang="pt-BR" sz="1400" dirty="0"/>
              <a:t>Região é uma Autarquia Federal que integra o Sistema </a:t>
            </a:r>
            <a:r>
              <a:rPr lang="pt-BR" sz="1400" dirty="0" err="1"/>
              <a:t>Conferp</a:t>
            </a:r>
            <a:r>
              <a:rPr lang="pt-BR" sz="1400" dirty="0"/>
              <a:t> – Conselho Federal de Profissionais de Relações Públicas e que tem por finalidade regular a profissão de Relações Públicas nos Estados </a:t>
            </a:r>
            <a:r>
              <a:rPr lang="pt-BR" sz="1400" dirty="0" smtClean="0"/>
              <a:t>do Rio Grande do Sul e  Santa Catarina.</a:t>
            </a:r>
          </a:p>
          <a:p>
            <a:pPr marL="0" indent="0" algn="just" fontAlgn="base">
              <a:buNone/>
            </a:pPr>
            <a:endParaRPr lang="pt-BR" sz="1400" dirty="0"/>
          </a:p>
          <a:p>
            <a:pPr marL="0" indent="0" algn="just" fontAlgn="base">
              <a:buNone/>
            </a:pPr>
            <a:r>
              <a:rPr lang="pt-BR" sz="1400" dirty="0"/>
              <a:t>Atuando dentro das prerrogativas legais o Conrerp </a:t>
            </a:r>
            <a:r>
              <a:rPr lang="pt-BR" sz="1400" dirty="0" smtClean="0"/>
              <a:t>4ª </a:t>
            </a:r>
            <a:r>
              <a:rPr lang="pt-BR" sz="1400" dirty="0"/>
              <a:t>Região tem como missão orientar, fiscalizar e disciplinar o exercício da profissão, zelar pelo cumprimento da lei e do código de ética dos relações públicas.</a:t>
            </a:r>
          </a:p>
          <a:p>
            <a:pPr algn="just" fontAlgn="base"/>
            <a:endParaRPr lang="pt-BR" sz="1400" dirty="0"/>
          </a:p>
          <a:p>
            <a:pPr marL="0" indent="0" algn="just" fontAlgn="base">
              <a:buNone/>
            </a:pPr>
            <a:r>
              <a:rPr lang="pt-BR" sz="1400" dirty="0"/>
              <a:t>O Conrerp </a:t>
            </a:r>
            <a:r>
              <a:rPr lang="pt-BR" sz="1400" dirty="0" smtClean="0"/>
              <a:t>4ª </a:t>
            </a:r>
            <a:r>
              <a:rPr lang="pt-BR" sz="1400" dirty="0"/>
              <a:t>Região atua de forma a promover a informação de qualidade junto à sociedade e na divulgação da importância da profissão para as organizações. Busca ampliar na sociedade globalizada em que vivemos o grande valor que a profissão representa para planejar e gerenciar os relacionamentos das organizações com seus públicos de interesse e estabelecer uma comunicação verdadeiramente estratégica com o mercado.</a:t>
            </a:r>
          </a:p>
          <a:p>
            <a:pPr marL="0" indent="0" algn="just">
              <a:buNone/>
            </a:pPr>
            <a:endParaRPr lang="pt-BR" sz="1400" dirty="0" smtClean="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 xmlns:a16="http://schemas.microsoft.com/office/drawing/2014/main" id="{56871B43-328A-4757-AE48-E466A24A02CF}"/>
              </a:ext>
            </a:extLst>
          </p:cNvPr>
          <p:cNvSpPr txBox="1">
            <a:spLocks/>
          </p:cNvSpPr>
          <p:nvPr/>
        </p:nvSpPr>
        <p:spPr>
          <a:xfrm>
            <a:off x="2793671" y="673132"/>
            <a:ext cx="5812446" cy="769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smtClean="0">
                <a:solidFill>
                  <a:srgbClr val="002060"/>
                </a:solidFill>
              </a:rPr>
              <a:t>Visão Organizacional e Ambiente </a:t>
            </a:r>
            <a:r>
              <a:rPr lang="pt-BR" sz="1800" b="1" dirty="0" smtClean="0">
                <a:solidFill>
                  <a:srgbClr val="002060"/>
                </a:solidFill>
                <a:latin typeface="+mn-lt"/>
              </a:rPr>
              <a:t>Externo</a:t>
            </a:r>
            <a:endParaRPr lang="pt-BR" sz="1800" b="1" dirty="0">
              <a:solidFill>
                <a:srgbClr val="FF33CC"/>
              </a:solidFill>
              <a:latin typeface="+mn-lt"/>
            </a:endParaRPr>
          </a:p>
        </p:txBody>
      </p:sp>
    </p:spTree>
    <p:extLst>
      <p:ext uri="{BB962C8B-B14F-4D97-AF65-F5344CB8AC3E}">
        <p14:creationId xmlns:p14="http://schemas.microsoft.com/office/powerpoint/2010/main" val="2063695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fontAlgn="base">
              <a:buNone/>
            </a:pPr>
            <a:endParaRPr lang="pt-BR" sz="1400" dirty="0" smtClean="0"/>
          </a:p>
          <a:p>
            <a:pPr marL="0" indent="0" algn="just" fontAlgn="base">
              <a:buNone/>
            </a:pPr>
            <a:endParaRPr lang="pt-BR" sz="1400" dirty="0"/>
          </a:p>
          <a:p>
            <a:pPr marL="0" indent="0" algn="just" fontAlgn="base">
              <a:buNone/>
            </a:pPr>
            <a:r>
              <a:rPr lang="pt-BR" sz="1400" dirty="0" smtClean="0"/>
              <a:t>O </a:t>
            </a:r>
            <a:r>
              <a:rPr lang="pt-BR" sz="1400" dirty="0"/>
              <a:t>Conselho funciona através de reuniões plenárias periódicas, que discutem questões internas e externas, analisando as demandas dos profissionais e sobre elas deliberando. Estas plenárias são públicas, abertas a todos os interessados. Para participar basta consultar o Conselho sobre as datas das próximas reuniões</a:t>
            </a:r>
            <a:r>
              <a:rPr lang="pt-BR" sz="1400" dirty="0" smtClean="0"/>
              <a:t>.</a:t>
            </a:r>
            <a:endParaRPr lang="pt-BR" sz="1400"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 xmlns:a16="http://schemas.microsoft.com/office/drawing/2014/main" id="{56871B43-328A-4757-AE48-E466A24A02CF}"/>
              </a:ext>
            </a:extLst>
          </p:cNvPr>
          <p:cNvSpPr txBox="1">
            <a:spLocks/>
          </p:cNvSpPr>
          <p:nvPr/>
        </p:nvSpPr>
        <p:spPr>
          <a:xfrm>
            <a:off x="2793671" y="673132"/>
            <a:ext cx="5812446" cy="769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smtClean="0">
                <a:solidFill>
                  <a:srgbClr val="002060"/>
                </a:solidFill>
              </a:rPr>
              <a:t>Visão Organizacional e Ambiente </a:t>
            </a:r>
            <a:r>
              <a:rPr lang="pt-BR" sz="1800" b="1" dirty="0" smtClean="0">
                <a:solidFill>
                  <a:srgbClr val="002060"/>
                </a:solidFill>
                <a:latin typeface="+mn-lt"/>
              </a:rPr>
              <a:t>Externo</a:t>
            </a:r>
            <a:endParaRPr lang="pt-BR" sz="1800" b="1" dirty="0">
              <a:solidFill>
                <a:srgbClr val="FF33CC"/>
              </a:solidFill>
              <a:latin typeface="+mn-lt"/>
            </a:endParaRPr>
          </a:p>
        </p:txBody>
      </p:sp>
    </p:spTree>
    <p:extLst>
      <p:ext uri="{BB962C8B-B14F-4D97-AF65-F5344CB8AC3E}">
        <p14:creationId xmlns:p14="http://schemas.microsoft.com/office/powerpoint/2010/main" val="37987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spcBef>
                <a:spcPts val="0"/>
              </a:spcBef>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 xmlns:a16="http://schemas.microsoft.com/office/drawing/2014/main" id="{6C75C3E8-93D3-4606-B943-82BD443F197D}"/>
              </a:ext>
            </a:extLst>
          </p:cNvPr>
          <p:cNvSpPr txBox="1"/>
          <p:nvPr/>
        </p:nvSpPr>
        <p:spPr>
          <a:xfrm>
            <a:off x="975660" y="2550011"/>
            <a:ext cx="2504661" cy="3170099"/>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cs typeface="Calibri Light" panose="020F0302020204030204" pitchFamily="34" charset="0"/>
              </a:rPr>
              <a:t>Missão</a:t>
            </a:r>
          </a:p>
          <a:p>
            <a:pPr algn="ctr"/>
            <a:endParaRPr lang="pt-BR" sz="2800" b="1" dirty="0">
              <a:solidFill>
                <a:srgbClr val="FF33CC"/>
              </a:solidFill>
              <a:latin typeface="Calibri Light" panose="020F0302020204030204" pitchFamily="34" charset="0"/>
              <a:cs typeface="Calibri Light" panose="020F0302020204030204" pitchFamily="34" charset="0"/>
            </a:endParaRPr>
          </a:p>
          <a:p>
            <a:pPr algn="ctr"/>
            <a:r>
              <a:rPr lang="pt-BR" b="0" i="0" dirty="0">
                <a:effectLst/>
                <a:cs typeface="Calibri Light" panose="020F0302020204030204" pitchFamily="34" charset="0"/>
              </a:rPr>
              <a:t>Ser um Conselho  atento ao exercício legal da profissão de forma a manter a ordem e valorização do profissional de Relações  Publicas.</a:t>
            </a:r>
            <a:endParaRPr lang="pt-BR" dirty="0">
              <a:cs typeface="Calibri Light" panose="020F0302020204030204" pitchFamily="34" charset="0"/>
            </a:endParaRPr>
          </a:p>
        </p:txBody>
      </p:sp>
      <p:sp>
        <p:nvSpPr>
          <p:cNvPr id="7" name="CaixaDeTexto 6">
            <a:extLst>
              <a:ext uri="{FF2B5EF4-FFF2-40B4-BE49-F238E27FC236}">
                <a16:creationId xmlns="" xmlns:a16="http://schemas.microsoft.com/office/drawing/2014/main" id="{6883ADA7-EB43-4E70-B441-B069B7ECF133}"/>
              </a:ext>
            </a:extLst>
          </p:cNvPr>
          <p:cNvSpPr txBox="1"/>
          <p:nvPr/>
        </p:nvSpPr>
        <p:spPr>
          <a:xfrm>
            <a:off x="3834250" y="2542129"/>
            <a:ext cx="2504661" cy="2339102"/>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rPr>
              <a:t>Visão</a:t>
            </a:r>
          </a:p>
          <a:p>
            <a:pPr algn="ctr"/>
            <a:endParaRPr lang="pt-BR" sz="2800" b="1" dirty="0">
              <a:solidFill>
                <a:srgbClr val="FF33CC"/>
              </a:solidFill>
              <a:latin typeface="+mj-lt"/>
            </a:endParaRPr>
          </a:p>
          <a:p>
            <a:pPr algn="ctr"/>
            <a:r>
              <a:rPr lang="pt-BR" i="0" dirty="0">
                <a:effectLst/>
                <a:latin typeface="+mj-lt"/>
              </a:rPr>
              <a:t>Tornar a categoria visível para toda a sociedade e relevante para as empresas de todos os segmentos.</a:t>
            </a:r>
            <a:endParaRPr lang="pt-BR" dirty="0">
              <a:latin typeface="+mj-lt"/>
            </a:endParaRPr>
          </a:p>
        </p:txBody>
      </p:sp>
      <p:sp>
        <p:nvSpPr>
          <p:cNvPr id="8" name="CaixaDeTexto 7">
            <a:extLst>
              <a:ext uri="{FF2B5EF4-FFF2-40B4-BE49-F238E27FC236}">
                <a16:creationId xmlns="" xmlns:a16="http://schemas.microsoft.com/office/drawing/2014/main" id="{A2978C04-1D82-4508-A441-851523FFD4A3}"/>
              </a:ext>
            </a:extLst>
          </p:cNvPr>
          <p:cNvSpPr txBox="1"/>
          <p:nvPr/>
        </p:nvSpPr>
        <p:spPr>
          <a:xfrm>
            <a:off x="6661308" y="2550012"/>
            <a:ext cx="2504661" cy="2893100"/>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rPr>
              <a:t>Valores</a:t>
            </a:r>
          </a:p>
          <a:p>
            <a:pPr algn="ctr"/>
            <a:endParaRPr lang="pt-BR" sz="2800" b="1" dirty="0" smtClean="0">
              <a:solidFill>
                <a:srgbClr val="FF33CC"/>
              </a:solidFill>
              <a:latin typeface="+mj-lt"/>
            </a:endParaRPr>
          </a:p>
          <a:p>
            <a:pPr algn="ctr"/>
            <a:r>
              <a:rPr lang="pt-BR" i="0" dirty="0" smtClean="0">
                <a:effectLst/>
                <a:latin typeface="+mj-lt"/>
              </a:rPr>
              <a:t>Respeito</a:t>
            </a:r>
            <a:r>
              <a:rPr lang="pt-BR" dirty="0" smtClean="0">
                <a:latin typeface="+mj-lt"/>
              </a:rPr>
              <a:t/>
            </a:r>
            <a:br>
              <a:rPr lang="pt-BR" dirty="0" smtClean="0">
                <a:latin typeface="+mj-lt"/>
              </a:rPr>
            </a:br>
            <a:r>
              <a:rPr lang="pt-BR" i="0" dirty="0" smtClean="0">
                <a:effectLst/>
                <a:latin typeface="+mj-lt"/>
              </a:rPr>
              <a:t>Responsabilidade</a:t>
            </a:r>
            <a:r>
              <a:rPr lang="pt-BR" dirty="0" smtClean="0">
                <a:latin typeface="+mj-lt"/>
              </a:rPr>
              <a:t/>
            </a:r>
            <a:br>
              <a:rPr lang="pt-BR" dirty="0" smtClean="0">
                <a:latin typeface="+mj-lt"/>
              </a:rPr>
            </a:br>
            <a:r>
              <a:rPr lang="pt-BR" i="0" dirty="0" smtClean="0">
                <a:effectLst/>
                <a:latin typeface="+mj-lt"/>
              </a:rPr>
              <a:t>Renovação</a:t>
            </a:r>
            <a:r>
              <a:rPr lang="pt-BR" dirty="0" smtClean="0">
                <a:latin typeface="+mj-lt"/>
              </a:rPr>
              <a:t/>
            </a:r>
            <a:br>
              <a:rPr lang="pt-BR" dirty="0" smtClean="0">
                <a:latin typeface="+mj-lt"/>
              </a:rPr>
            </a:br>
            <a:r>
              <a:rPr lang="pt-BR" i="0" dirty="0" smtClean="0">
                <a:effectLst/>
                <a:latin typeface="+mj-lt"/>
              </a:rPr>
              <a:t>Inovação</a:t>
            </a:r>
            <a:r>
              <a:rPr lang="pt-BR" dirty="0" smtClean="0">
                <a:latin typeface="+mj-lt"/>
              </a:rPr>
              <a:t/>
            </a:r>
            <a:br>
              <a:rPr lang="pt-BR" dirty="0" smtClean="0">
                <a:latin typeface="+mj-lt"/>
              </a:rPr>
            </a:br>
            <a:r>
              <a:rPr lang="pt-BR" i="0" dirty="0" smtClean="0">
                <a:effectLst/>
                <a:latin typeface="+mj-lt"/>
              </a:rPr>
              <a:t>Transparência</a:t>
            </a:r>
            <a:r>
              <a:rPr lang="pt-BR" dirty="0" smtClean="0">
                <a:latin typeface="+mj-lt"/>
              </a:rPr>
              <a:t/>
            </a:r>
            <a:br>
              <a:rPr lang="pt-BR" dirty="0" smtClean="0">
                <a:latin typeface="+mj-lt"/>
              </a:rPr>
            </a:br>
            <a:r>
              <a:rPr lang="pt-BR" i="0" dirty="0" smtClean="0">
                <a:effectLst/>
                <a:latin typeface="+mj-lt"/>
              </a:rPr>
              <a:t>Diálogo</a:t>
            </a:r>
            <a:r>
              <a:rPr lang="pt-BR" dirty="0" smtClean="0">
                <a:latin typeface="+mj-lt"/>
              </a:rPr>
              <a:t/>
            </a:r>
            <a:br>
              <a:rPr lang="pt-BR" dirty="0" smtClean="0">
                <a:latin typeface="+mj-lt"/>
              </a:rPr>
            </a:br>
            <a:r>
              <a:rPr lang="pt-BR" i="0" dirty="0" smtClean="0">
                <a:effectLst/>
                <a:latin typeface="+mj-lt"/>
              </a:rPr>
              <a:t>Trabalho Em Equipe</a:t>
            </a:r>
            <a:endParaRPr lang="pt-BR" dirty="0">
              <a:latin typeface="+mj-lt"/>
            </a:endParaRPr>
          </a:p>
        </p:txBody>
      </p:sp>
      <p:sp>
        <p:nvSpPr>
          <p:cNvPr id="9" name="CaixaDeTexto 8"/>
          <p:cNvSpPr txBox="1"/>
          <p:nvPr/>
        </p:nvSpPr>
        <p:spPr>
          <a:xfrm>
            <a:off x="2958353" y="905436"/>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249143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2" y="595312"/>
            <a:ext cx="10142537" cy="6190969"/>
          </a:xfrm>
        </p:spPr>
        <p:txBody>
          <a:bodyPr>
            <a:normAutofit fontScale="55000" lnSpcReduction="20000"/>
          </a:bodyPr>
          <a:lstStyle/>
          <a:p>
            <a:pPr marL="0" indent="0" algn="ctr">
              <a:buNone/>
            </a:pPr>
            <a:endParaRPr lang="pt-BR" b="1" dirty="0"/>
          </a:p>
          <a:p>
            <a:pPr marL="0" indent="0" algn="ctr">
              <a:buNone/>
            </a:pPr>
            <a:r>
              <a:rPr lang="pt-BR" b="1" dirty="0" smtClean="0"/>
              <a:t>    Mensagem do Dirigente Máximo da Unidade</a:t>
            </a:r>
          </a:p>
          <a:p>
            <a:pPr marL="0" indent="0" algn="ctr">
              <a:buNone/>
            </a:pPr>
            <a:endParaRPr lang="pt-BR" b="1" dirty="0"/>
          </a:p>
          <a:p>
            <a:endParaRPr lang="pt-BR" b="1" dirty="0" smtClean="0"/>
          </a:p>
          <a:p>
            <a:pPr marL="0" indent="0" algn="just">
              <a:buNone/>
            </a:pPr>
            <a:endParaRPr lang="pt-BR" sz="2500" b="1" dirty="0" smtClean="0"/>
          </a:p>
          <a:p>
            <a:pPr marL="0" indent="0" algn="just">
              <a:buNone/>
            </a:pPr>
            <a:r>
              <a:rPr lang="pt-BR" sz="2500" b="1" dirty="0" smtClean="0"/>
              <a:t>Palavra </a:t>
            </a:r>
            <a:r>
              <a:rPr lang="pt-BR" sz="2500" b="1" dirty="0"/>
              <a:t>do Presidente 2022</a:t>
            </a:r>
            <a:endParaRPr lang="pt-BR" sz="2500" dirty="0"/>
          </a:p>
          <a:p>
            <a:pPr marL="0" indent="0" algn="just">
              <a:buNone/>
            </a:pPr>
            <a:r>
              <a:rPr lang="pt-BR" sz="2500" dirty="0"/>
              <a:t> </a:t>
            </a:r>
          </a:p>
          <a:p>
            <a:pPr marL="0" indent="0" algn="just">
              <a:buNone/>
            </a:pPr>
            <a:r>
              <a:rPr lang="pt-BR" sz="2500" dirty="0"/>
              <a:t>Findamos ano passado a Gestão 2019-2022. Foram três anos surpreendentes em que o mundo enfrentou profundas transformações que estão modificando a profissão de relações públicas. Estamos vivendo uma retomada cheia de incertezas, mas sem perdermos a esperança e a crença que com esforço e dedicação poderemos avançar na legitimação do nosso exercício profissional. </a:t>
            </a:r>
          </a:p>
          <a:p>
            <a:pPr marL="0" indent="0" algn="just">
              <a:buNone/>
            </a:pPr>
            <a:r>
              <a:rPr lang="pt-BR" sz="2500" dirty="0"/>
              <a:t> </a:t>
            </a:r>
          </a:p>
          <a:p>
            <a:pPr marL="0" indent="0" algn="just">
              <a:buNone/>
            </a:pPr>
            <a:r>
              <a:rPr lang="pt-BR" sz="2500" dirty="0"/>
              <a:t>Somos agradecidos às nossas registradas e nossos registrados que dedicaram seu tempo e energia em divulgar e resguardar a prática de RP para a sociedade. Em especial às conselheiras que se despediram da gestão anterior. Aos que ficam e aos que chegam, nosso desejo de força e coragem para seguir lutando e avançando no crescimento da profissão.</a:t>
            </a:r>
          </a:p>
          <a:p>
            <a:pPr marL="0" indent="0" algn="just">
              <a:buNone/>
            </a:pPr>
            <a:r>
              <a:rPr lang="pt-BR" sz="2500" dirty="0"/>
              <a:t> </a:t>
            </a:r>
          </a:p>
          <a:p>
            <a:pPr marL="0" indent="0" algn="just">
              <a:buNone/>
            </a:pPr>
            <a:r>
              <a:rPr lang="pt-BR" sz="2500" dirty="0"/>
              <a:t>Buscamos somar esforços com toda sociedade para tornar a profissão mais conhecida no mercado de trabalho. E através da constante qualificação de nossos processos e estratégias, procuramos aprimorar nossa atuação identificando tecnologias e boas práticas de gestão.</a:t>
            </a:r>
          </a:p>
          <a:p>
            <a:pPr marL="0" indent="0" algn="just">
              <a:buNone/>
            </a:pPr>
            <a:r>
              <a:rPr lang="pt-BR" sz="2500" dirty="0"/>
              <a:t> </a:t>
            </a:r>
          </a:p>
          <a:p>
            <a:pPr marL="0" indent="0" algn="just">
              <a:buNone/>
            </a:pPr>
            <a:r>
              <a:rPr lang="pt-BR" sz="2500" dirty="0"/>
              <a:t>Para o primeiro ano da Gestão 2022/2024 temos em destaque os 50 anos do Conrerp4, de celebrar com júbilo todas as conquistas alcançadas em meio século de atuação. Também, almejamos a retomada dos projetos que tiveram que ser interrompidos em função das restrições da pandemia, para poder, então, avançar ainda mais no trabalho e na legitimação da nossa profissão, tão importante para promover entendimento e cooperação nas organizações.</a:t>
            </a:r>
          </a:p>
          <a:p>
            <a:pPr marL="0" indent="0" algn="just">
              <a:buNone/>
            </a:pPr>
            <a:r>
              <a:rPr lang="pt-BR" sz="2500" dirty="0"/>
              <a:t> </a:t>
            </a:r>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3722" y="143436"/>
            <a:ext cx="8596312" cy="6454588"/>
          </a:xfrm>
        </p:spPr>
        <p:txBody>
          <a:bodyPr>
            <a:normAutofit/>
          </a:bodyPr>
          <a:lstStyle/>
          <a:p>
            <a:pPr marL="0" indent="0" algn="ctr">
              <a:buNone/>
            </a:pPr>
            <a:endParaRPr lang="pt-BR" b="1" dirty="0"/>
          </a:p>
          <a:p>
            <a:pPr marL="0" indent="0" algn="ctr">
              <a:buNone/>
            </a:pPr>
            <a:r>
              <a:rPr lang="pt-BR" b="1" dirty="0" smtClean="0"/>
              <a:t>    </a:t>
            </a:r>
            <a:endParaRPr lang="pt-BR" b="1" dirty="0"/>
          </a:p>
          <a:p>
            <a:pPr marL="0" indent="0" algn="ctr">
              <a:buNone/>
            </a:pPr>
            <a:endParaRPr lang="pt-BR" b="1" dirty="0" smtClean="0"/>
          </a:p>
          <a:p>
            <a:pPr marL="0" indent="0" algn="ctr">
              <a:buNone/>
            </a:pPr>
            <a:endParaRPr lang="pt-BR" sz="1500" b="1" dirty="0" smtClean="0"/>
          </a:p>
          <a:p>
            <a:pPr marL="0" indent="0" algn="just">
              <a:buNone/>
            </a:pPr>
            <a:r>
              <a:rPr lang="pt-BR" sz="1500" b="1" dirty="0" smtClean="0"/>
              <a:t>O conselho é composto de registrados eleitos através de pleito eleitoral, funcionários contratados por concurso público e Assessorias Jurídica, contábil, tecnologia da informação e Designer.  </a:t>
            </a:r>
          </a:p>
          <a:p>
            <a:pPr marL="0" indent="0" algn="just">
              <a:buNone/>
            </a:pPr>
            <a:endParaRPr lang="pt-BR" sz="1500" b="1" dirty="0" smtClean="0"/>
          </a:p>
          <a:p>
            <a:pPr marL="0" indent="0" algn="just">
              <a:buNone/>
            </a:pPr>
            <a:endParaRPr lang="pt-BR" sz="1500" b="1"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a:stretch>
            <a:fillRect/>
          </a:stretch>
        </p:blipFill>
        <p:spPr>
          <a:xfrm>
            <a:off x="2947035" y="2362150"/>
            <a:ext cx="4100152" cy="3896760"/>
          </a:xfrm>
          <a:prstGeom prst="rect">
            <a:avLst/>
          </a:prstGeom>
        </p:spPr>
      </p:pic>
      <p:sp>
        <p:nvSpPr>
          <p:cNvPr id="7" name="CaixaDeTexto 6"/>
          <p:cNvSpPr txBox="1"/>
          <p:nvPr/>
        </p:nvSpPr>
        <p:spPr>
          <a:xfrm>
            <a:off x="2958353" y="905436"/>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2788068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2428870" cy="369332"/>
          </a:xfrm>
          <a:prstGeom prst="rect">
            <a:avLst/>
          </a:prstGeom>
        </p:spPr>
        <p:txBody>
          <a:bodyPr wrap="none">
            <a:spAutoFit/>
          </a:bodyPr>
          <a:lstStyle/>
          <a:p>
            <a:r>
              <a:rPr lang="pt-BR" b="1" dirty="0" smtClean="0">
                <a:latin typeface="Arial-BoldMT"/>
              </a:rPr>
              <a:t>Modelo de Negócios</a:t>
            </a:r>
            <a:endParaRPr lang="pt-BR" dirty="0"/>
          </a:p>
        </p:txBody>
      </p:sp>
      <p:sp>
        <p:nvSpPr>
          <p:cNvPr id="7" name="CaixaDeTexto 6">
            <a:extLst>
              <a:ext uri="{FF2B5EF4-FFF2-40B4-BE49-F238E27FC236}">
                <a16:creationId xmlns="" xmlns:a16="http://schemas.microsoft.com/office/drawing/2014/main" id="{41A2C5B3-66FF-479A-A4B1-2C25FDC4299B}"/>
              </a:ext>
            </a:extLst>
          </p:cNvPr>
          <p:cNvSpPr txBox="1"/>
          <p:nvPr/>
        </p:nvSpPr>
        <p:spPr>
          <a:xfrm>
            <a:off x="842682" y="1945343"/>
            <a:ext cx="9152965" cy="4832092"/>
          </a:xfrm>
          <a:prstGeom prst="rect">
            <a:avLst/>
          </a:prstGeom>
          <a:noFill/>
        </p:spPr>
        <p:txBody>
          <a:bodyPr wrap="square" rtlCol="0">
            <a:spAutoFit/>
          </a:bodyPr>
          <a:lstStyle/>
          <a:p>
            <a:pPr algn="just"/>
            <a:r>
              <a:rPr lang="pt-BR" sz="1400" dirty="0"/>
              <a:t>O Conselho Regional de Profissionais de Relações Públicas da 4ª Região – CONRERP/4, Autarquia Federal, dotada de personalidade jurídica de direito publico, criada pela Lei nº 5377/67 e respectivo Regulamento aprovado pelo Decreto Federal nº 63.283/68, na forma da competência outorgada por tais Diplomas Legais, é órgão orientador, disciplinador e fiscalizador do exercício profissional de Relações Públicas, com jurisdição nos estados do Rio Grande do Sul e Santa Catarina</a:t>
            </a:r>
            <a:r>
              <a:rPr lang="pt-BR" sz="1400" dirty="0" smtClean="0"/>
              <a:t>.</a:t>
            </a:r>
          </a:p>
          <a:p>
            <a:pPr algn="just"/>
            <a:endParaRPr lang="pt-BR" sz="1400" dirty="0"/>
          </a:p>
          <a:p>
            <a:pPr algn="just"/>
            <a:r>
              <a:rPr lang="pt-BR" sz="1400" dirty="0"/>
              <a:t>A fiscalização do Conrerp atua por meio de diversas fontes de pesquisas (denúncia, jornais, JUCERGS, Receita Federal, internet entre outros), instaura processos tanto de pessoa física como de pessoa jurídica, bem como acompanha editais de concursos e licitações, que explorem atividades ligadas à área de Relações Públicas, afim de, identificar possíveis irregularidades</a:t>
            </a:r>
            <a:r>
              <a:rPr lang="pt-BR" sz="1400" dirty="0" smtClean="0"/>
              <a:t>.</a:t>
            </a:r>
          </a:p>
          <a:p>
            <a:pPr algn="just"/>
            <a:endParaRPr lang="pt-BR" sz="1400" dirty="0"/>
          </a:p>
          <a:p>
            <a:pPr algn="just"/>
            <a:r>
              <a:rPr lang="pt-BR" sz="1400" dirty="0"/>
              <a:t>Leis e Normas que amparam a fiscalização</a:t>
            </a:r>
            <a:r>
              <a:rPr lang="pt-BR" sz="1400" dirty="0" smtClean="0"/>
              <a:t>:</a:t>
            </a:r>
          </a:p>
          <a:p>
            <a:pPr algn="just"/>
            <a:endParaRPr lang="pt-BR" sz="1400" dirty="0"/>
          </a:p>
          <a:p>
            <a:pPr algn="just"/>
            <a:r>
              <a:rPr lang="pt-BR" sz="1400" dirty="0" smtClean="0"/>
              <a:t>- Lei </a:t>
            </a:r>
            <a:r>
              <a:rPr lang="pt-BR" sz="1400" dirty="0"/>
              <a:t>nº 5.377/67 – Disciplina a Profissão de Relações Públicas e dá outras providências.</a:t>
            </a:r>
          </a:p>
          <a:p>
            <a:pPr algn="just"/>
            <a:r>
              <a:rPr lang="pt-BR" sz="1400" dirty="0" smtClean="0"/>
              <a:t>- Decreto </a:t>
            </a:r>
            <a:r>
              <a:rPr lang="pt-BR" sz="1400" dirty="0"/>
              <a:t>nº 63.283/68 – Aprova o Regulamento da Profissão de Relações Públicas de que trata a Lei nº 5.377, </a:t>
            </a:r>
            <a:r>
              <a:rPr lang="pt-BR" sz="1400" dirty="0" smtClean="0"/>
              <a:t>        de </a:t>
            </a:r>
            <a:r>
              <a:rPr lang="pt-BR" sz="1400" dirty="0"/>
              <a:t>11 de dezembro de 1967 e dá outras providências.</a:t>
            </a:r>
          </a:p>
          <a:p>
            <a:pPr algn="just"/>
            <a:r>
              <a:rPr lang="pt-BR" sz="1400" dirty="0" smtClean="0"/>
              <a:t>- Lei </a:t>
            </a:r>
            <a:r>
              <a:rPr lang="pt-BR" sz="1400" dirty="0"/>
              <a:t>6.839/80 – Dispõe sobre o registro de empresas nas entidades fiscalizadoras do exercício de profissões.</a:t>
            </a:r>
          </a:p>
          <a:p>
            <a:pPr algn="just"/>
            <a:r>
              <a:rPr lang="pt-BR" sz="1400" dirty="0" smtClean="0"/>
              <a:t>- Lei </a:t>
            </a:r>
            <a:r>
              <a:rPr lang="pt-BR" sz="1400" dirty="0"/>
              <a:t>nº 12.514/2011 – Trata das contribuições devidas aos conselhos profissionais em geral.</a:t>
            </a:r>
          </a:p>
          <a:p>
            <a:pPr algn="just"/>
            <a:r>
              <a:rPr lang="pt-BR" sz="1400" dirty="0" smtClean="0"/>
              <a:t>- Resoluções </a:t>
            </a:r>
            <a:r>
              <a:rPr lang="pt-BR" sz="1400" dirty="0"/>
              <a:t>e Instruções Normativas baixadas pelo Conselho Federal de Profissionais de Relações Públicas – CONFERP.</a:t>
            </a:r>
          </a:p>
          <a:p>
            <a:r>
              <a:rPr lang="pt-BR" sz="1400" dirty="0"/>
              <a:t/>
            </a:r>
            <a:br>
              <a:rPr lang="pt-BR" sz="1400" dirty="0"/>
            </a:br>
            <a:endParaRPr lang="pt-BR" sz="1400" dirty="0"/>
          </a:p>
        </p:txBody>
      </p:sp>
    </p:spTree>
    <p:extLst>
      <p:ext uri="{BB962C8B-B14F-4D97-AF65-F5344CB8AC3E}">
        <p14:creationId xmlns:p14="http://schemas.microsoft.com/office/powerpoint/2010/main" val="736754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2428870" cy="369332"/>
          </a:xfrm>
          <a:prstGeom prst="rect">
            <a:avLst/>
          </a:prstGeom>
        </p:spPr>
        <p:txBody>
          <a:bodyPr wrap="none">
            <a:spAutoFit/>
          </a:bodyPr>
          <a:lstStyle/>
          <a:p>
            <a:r>
              <a:rPr lang="pt-BR" b="1" dirty="0" smtClean="0">
                <a:latin typeface="Arial-BoldMT"/>
              </a:rPr>
              <a:t>Modelo de Negócios</a:t>
            </a:r>
            <a:endParaRPr lang="pt-BR" dirty="0"/>
          </a:p>
        </p:txBody>
      </p:sp>
      <p:sp>
        <p:nvSpPr>
          <p:cNvPr id="7" name="CaixaDeTexto 6">
            <a:extLst>
              <a:ext uri="{FF2B5EF4-FFF2-40B4-BE49-F238E27FC236}">
                <a16:creationId xmlns="" xmlns:a16="http://schemas.microsoft.com/office/drawing/2014/main" id="{41A2C5B3-66FF-479A-A4B1-2C25FDC4299B}"/>
              </a:ext>
            </a:extLst>
          </p:cNvPr>
          <p:cNvSpPr txBox="1"/>
          <p:nvPr/>
        </p:nvSpPr>
        <p:spPr>
          <a:xfrm>
            <a:off x="912062" y="1961448"/>
            <a:ext cx="8832574" cy="4401205"/>
          </a:xfrm>
          <a:prstGeom prst="rect">
            <a:avLst/>
          </a:prstGeom>
          <a:noFill/>
        </p:spPr>
        <p:txBody>
          <a:bodyPr wrap="square" rtlCol="0">
            <a:spAutoFit/>
          </a:bodyPr>
          <a:lstStyle/>
          <a:p>
            <a:pPr algn="just"/>
            <a:r>
              <a:rPr lang="pt-BR" sz="1400" i="0" cap="all" dirty="0">
                <a:effectLst/>
                <a:latin typeface="+mj-lt"/>
              </a:rPr>
              <a:t>LEI Nº 5.377, DE 11 DE DEZEMBRO DE 1967 - </a:t>
            </a:r>
            <a:r>
              <a:rPr lang="pt-BR" sz="1400" i="1" dirty="0">
                <a:effectLst/>
                <a:latin typeface="+mj-lt"/>
              </a:rPr>
              <a:t>Disciplina a Profissão de Relações Públicas e dá outras providências - </a:t>
            </a:r>
            <a:r>
              <a:rPr lang="pt-BR" sz="1400" dirty="0">
                <a:latin typeface="+mj-lt"/>
                <a:hlinkClick r:id="rId3"/>
              </a:rPr>
              <a:t>http://</a:t>
            </a:r>
            <a:r>
              <a:rPr lang="pt-BR" sz="1400" dirty="0" smtClean="0">
                <a:latin typeface="+mj-lt"/>
                <a:hlinkClick r:id="rId3"/>
              </a:rPr>
              <a:t>www.planalto.gov.br/ccivil_03/leis/1950-1969/L5377.htm</a:t>
            </a:r>
            <a:endParaRPr lang="pt-BR" sz="1400" dirty="0" smtClean="0">
              <a:latin typeface="+mj-lt"/>
            </a:endParaRPr>
          </a:p>
          <a:p>
            <a:pPr algn="just"/>
            <a:endParaRPr lang="pt-BR" sz="1400" i="0" cap="all" dirty="0">
              <a:effectLst/>
              <a:latin typeface="+mj-lt"/>
            </a:endParaRPr>
          </a:p>
          <a:p>
            <a:pPr algn="just"/>
            <a:r>
              <a:rPr lang="pt-BR" sz="1400" i="0" cap="all" dirty="0">
                <a:effectLst/>
                <a:latin typeface="+mj-lt"/>
              </a:rPr>
              <a:t>DECRETO Nº 63.283, DE 26 DE SETEMBRO DE 1968 - </a:t>
            </a:r>
            <a:r>
              <a:rPr lang="pt-BR" sz="1400" i="0" dirty="0">
                <a:effectLst/>
                <a:latin typeface="+mj-lt"/>
              </a:rPr>
              <a:t>Aprova o Regulamento da Profissão de Relações Públicas de que trata a Lei nº 5.377, de 11 de dezembro de 1967 - </a:t>
            </a:r>
            <a:r>
              <a:rPr lang="pt-BR" sz="1400" dirty="0">
                <a:latin typeface="+mj-lt"/>
                <a:hlinkClick r:id="rId4"/>
              </a:rPr>
              <a:t>https://</a:t>
            </a:r>
            <a:r>
              <a:rPr lang="pt-BR" sz="1400" dirty="0" smtClean="0">
                <a:latin typeface="+mj-lt"/>
                <a:hlinkClick r:id="rId4"/>
              </a:rPr>
              <a:t>www2.camara.leg.br/legin/fed/decret/1960-1969/decreto-63283-26-setembro-1968-404540-publicacaooriginal-1-pe.html</a:t>
            </a:r>
            <a:endParaRPr lang="pt-BR" sz="1400" dirty="0" smtClean="0">
              <a:latin typeface="+mj-lt"/>
            </a:endParaRPr>
          </a:p>
          <a:p>
            <a:pPr algn="just"/>
            <a:endParaRPr lang="pt-BR" sz="1400" i="0" cap="all" dirty="0">
              <a:effectLst/>
              <a:latin typeface="+mj-lt"/>
            </a:endParaRPr>
          </a:p>
          <a:p>
            <a:pPr algn="just"/>
            <a:r>
              <a:rPr lang="pt-BR" sz="1400" i="0" cap="all" dirty="0">
                <a:effectLst/>
                <a:latin typeface="+mj-lt"/>
              </a:rPr>
              <a:t>DECRETO-LEI Nº 860, DE 11 DE SETEMBRO DE 1969, COM AS ATERAÇÕES INTRODUZIDAS PELA LEI 6.719, DE 12 DE NOVEMBRO DE 1979 - </a:t>
            </a:r>
            <a:r>
              <a:rPr lang="pt-BR" sz="1400" i="1" dirty="0">
                <a:effectLst/>
                <a:latin typeface="+mj-lt"/>
              </a:rPr>
              <a:t>Dispõe sobre a constituição do Conselho Federal e dos Conselhos Regionais de Profissionais de Relações Públicas e dá outras providências </a:t>
            </a:r>
            <a:r>
              <a:rPr lang="pt-BR" sz="1400" i="1" dirty="0" smtClean="0">
                <a:effectLst/>
                <a:latin typeface="+mj-lt"/>
              </a:rPr>
              <a:t>- </a:t>
            </a:r>
            <a:r>
              <a:rPr lang="pt-BR" sz="1400" dirty="0">
                <a:latin typeface="+mj-lt"/>
                <a:hlinkClick r:id="rId5"/>
              </a:rPr>
              <a:t>http://www.planalto.gov.br/ccivil_03/decreto-lei/1965-1988/del0860.htm</a:t>
            </a:r>
            <a:r>
              <a:rPr lang="pt-BR" sz="1400" i="1" dirty="0" smtClean="0">
                <a:effectLst/>
                <a:latin typeface="+mj-lt"/>
              </a:rPr>
              <a:t> </a:t>
            </a:r>
            <a:endParaRPr lang="pt-BR" sz="1400" dirty="0">
              <a:latin typeface="+mj-lt"/>
            </a:endParaRPr>
          </a:p>
          <a:p>
            <a:pPr algn="just"/>
            <a:endParaRPr lang="pt-BR" sz="1400" i="0" cap="all" dirty="0">
              <a:effectLst/>
              <a:latin typeface="+mj-lt"/>
            </a:endParaRPr>
          </a:p>
          <a:p>
            <a:pPr algn="just"/>
            <a:r>
              <a:rPr lang="pt-BR" sz="1400" i="0" cap="all" dirty="0">
                <a:effectLst/>
                <a:latin typeface="+mj-lt"/>
              </a:rPr>
              <a:t>RESOLUÇÃO NORMATIVA Nº 49, DE 22 DE MARÇO DE 2003, COM AS ALTERAÇÕES INTRODUZIDAS PELAS RN 51, DE 10 DE JANEIRO DE 2004, RN 61, DE 15 DE OUTUBRO DE 2005, RN 66 DE 09 DE MARÇO DE 2007, RN 75, DE 19 DE MAIO DE 2012, RN 80, DE 24 DE NOVEMBRO DE 2014, RN 87, DE 26 DE DEZEMBRO DE 2016 E RESOLUÇÃO NORMATIVA 91 Nº, 14 DE ABRIL DE 2018 - </a:t>
            </a:r>
            <a:r>
              <a:rPr lang="pt-BR" sz="1400" i="0" dirty="0">
                <a:effectLst/>
                <a:latin typeface="+mj-lt"/>
              </a:rPr>
              <a:t>Contém o Regimento Interno do Conselho Federal de Profissionais de Relações Públicas </a:t>
            </a:r>
            <a:r>
              <a:rPr lang="pt-BR" sz="1400" i="0" dirty="0" smtClean="0">
                <a:effectLst/>
                <a:latin typeface="+mj-lt"/>
              </a:rPr>
              <a:t>- </a:t>
            </a:r>
            <a:r>
              <a:rPr lang="pt-BR" sz="1400" dirty="0">
                <a:latin typeface="+mj-lt"/>
                <a:hlinkClick r:id="rId6"/>
              </a:rPr>
              <a:t>http://conferp.org.br/legislacoes/resolucao-normativa-n%c2%ba-49-de-22-de-marco-de-2003-com-as-alteracoes-introduzidas-pelas-rn-51-de-10-de-janeiro-de-2004-rn-61-de-15-de-outubro-de-2005-rn-66-de-09-de-marco-de-2007-e-rn-68-d/</a:t>
            </a:r>
            <a:endParaRPr lang="pt-BR" sz="1400" dirty="0">
              <a:latin typeface="+mj-lt"/>
            </a:endParaRPr>
          </a:p>
        </p:txBody>
      </p:sp>
    </p:spTree>
    <p:extLst>
      <p:ext uri="{BB962C8B-B14F-4D97-AF65-F5344CB8AC3E}">
        <p14:creationId xmlns:p14="http://schemas.microsoft.com/office/powerpoint/2010/main" val="137915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900951" y="2636750"/>
            <a:ext cx="8745073" cy="2346796"/>
          </a:xfrm>
          <a:prstGeom prst="rect">
            <a:avLst/>
          </a:prstGeom>
          <a:noFill/>
        </p:spPr>
        <p:txBody>
          <a:bodyPr wrap="square">
            <a:spAutoFit/>
          </a:bodyPr>
          <a:lstStyle/>
          <a:p>
            <a:pPr algn="just">
              <a:lnSpc>
                <a:spcPct val="107000"/>
              </a:lnSpc>
              <a:spcAft>
                <a:spcPts val="800"/>
              </a:spcAft>
            </a:pPr>
            <a:r>
              <a:rPr lang="pt-BR" sz="1400" dirty="0">
                <a:effectLst/>
                <a:latin typeface="+mj-lt"/>
                <a:ea typeface="Calibri" panose="020F0502020204030204" pitchFamily="34" charset="0"/>
                <a:cs typeface="Calibri Light" panose="020F0302020204030204" pitchFamily="34" charset="0"/>
              </a:rPr>
              <a:t>De acordo com o art. 8º da Resolução Normativa 049 de 22/03/2003 – Nos termos do art. 4º do Decreto-Lei nº 860, de 11 de setembro de 1969, os Conselhos Federal e Regionais serão constituídos de brasileiros natos ou naturalizados, registrados nos termos da lei, e obedecerão à seguinte composição</a:t>
            </a:r>
            <a:r>
              <a:rPr lang="pt-BR" sz="1400" dirty="0" smtClean="0">
                <a:effectLst/>
                <a:latin typeface="+mj-lt"/>
                <a:ea typeface="Calibri" panose="020F0502020204030204" pitchFamily="34" charset="0"/>
                <a:cs typeface="Calibri Light" panose="020F0302020204030204" pitchFamily="34" charset="0"/>
              </a:rPr>
              <a:t>:</a:t>
            </a:r>
          </a:p>
          <a:p>
            <a:pPr algn="just">
              <a:lnSpc>
                <a:spcPct val="107000"/>
              </a:lnSpc>
              <a:spcAft>
                <a:spcPts val="800"/>
              </a:spcAft>
            </a:pPr>
            <a:endParaRPr lang="pt-BR" sz="1400" dirty="0" smtClean="0">
              <a:effectLst/>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400" dirty="0" smtClean="0">
                <a:effectLst/>
                <a:latin typeface="+mj-lt"/>
                <a:ea typeface="Calibri" panose="020F0502020204030204" pitchFamily="34" charset="0"/>
                <a:cs typeface="Calibri Light" panose="020F0302020204030204" pitchFamily="34" charset="0"/>
              </a:rPr>
              <a:t>I </a:t>
            </a:r>
            <a:r>
              <a:rPr lang="pt-BR" sz="1400" dirty="0">
                <a:effectLst/>
                <a:latin typeface="+mj-lt"/>
                <a:ea typeface="Calibri" panose="020F0502020204030204" pitchFamily="34" charset="0"/>
                <a:cs typeface="Calibri Light" panose="020F0302020204030204" pitchFamily="34" charset="0"/>
              </a:rPr>
              <a:t>– 7 (sete) conselheiros efetivos, eleitos em </a:t>
            </a:r>
            <a:r>
              <a:rPr lang="pt-BR" sz="1400" dirty="0" smtClean="0">
                <a:effectLst/>
                <a:latin typeface="+mj-lt"/>
                <a:ea typeface="Calibri" panose="020F0502020204030204" pitchFamily="34" charset="0"/>
                <a:cs typeface="Calibri Light" panose="020F0302020204030204" pitchFamily="34" charset="0"/>
              </a:rPr>
              <a:t>Assembleia </a:t>
            </a:r>
            <a:r>
              <a:rPr lang="pt-BR" sz="1400" dirty="0">
                <a:effectLst/>
                <a:latin typeface="+mj-lt"/>
                <a:ea typeface="Calibri" panose="020F0502020204030204" pitchFamily="34" charset="0"/>
                <a:cs typeface="Calibri Light" panose="020F0302020204030204" pitchFamily="34" charset="0"/>
              </a:rPr>
              <a:t>Geral, os quais por sua vez, escolherão entre si o Presidente, o Secretário-Geral e o Tesoureiro</a:t>
            </a:r>
            <a:r>
              <a:rPr lang="pt-BR" sz="1400" dirty="0" smtClean="0">
                <a:effectLst/>
                <a:latin typeface="+mj-lt"/>
                <a:ea typeface="Calibri" panose="020F0502020204030204" pitchFamily="34" charset="0"/>
                <a:cs typeface="Calibri Light" panose="020F0302020204030204" pitchFamily="34" charset="0"/>
              </a:rPr>
              <a:t>.</a:t>
            </a:r>
          </a:p>
          <a:p>
            <a:pPr algn="just">
              <a:lnSpc>
                <a:spcPct val="107000"/>
              </a:lnSpc>
              <a:spcAft>
                <a:spcPts val="800"/>
              </a:spcAft>
            </a:pPr>
            <a:endParaRPr lang="pt-BR" sz="1400" dirty="0" smtClean="0">
              <a:effectLst/>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400" dirty="0" smtClean="0">
                <a:effectLst/>
                <a:latin typeface="+mj-lt"/>
                <a:ea typeface="Calibri" panose="020F0502020204030204" pitchFamily="34" charset="0"/>
                <a:cs typeface="Calibri Light" panose="020F0302020204030204" pitchFamily="34" charset="0"/>
              </a:rPr>
              <a:t>II </a:t>
            </a:r>
            <a:r>
              <a:rPr lang="pt-BR" sz="1400" dirty="0">
                <a:effectLst/>
                <a:latin typeface="+mj-lt"/>
                <a:ea typeface="Calibri" panose="020F0502020204030204" pitchFamily="34" charset="0"/>
                <a:cs typeface="Calibri Light" panose="020F0302020204030204" pitchFamily="34" charset="0"/>
              </a:rPr>
              <a:t>– 7 (sete) conselheiros suplentes eleitos conjuntamente com os efetivos</a:t>
            </a:r>
            <a:r>
              <a:rPr lang="pt-BR" sz="1400" dirty="0" smtClean="0">
                <a:effectLst/>
                <a:latin typeface="+mj-lt"/>
                <a:ea typeface="Calibri" panose="020F0502020204030204" pitchFamily="34" charset="0"/>
                <a:cs typeface="Calibri Light" panose="020F0302020204030204" pitchFamily="34" charset="0"/>
              </a:rPr>
              <a:t>.</a:t>
            </a:r>
            <a:endParaRPr lang="pt-BR" sz="1400" dirty="0">
              <a:effectLst/>
              <a:latin typeface="+mj-l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6189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936810" y="2170585"/>
            <a:ext cx="9236765" cy="2976520"/>
          </a:xfrm>
          <a:prstGeom prst="rect">
            <a:avLst/>
          </a:prstGeom>
          <a:noFill/>
        </p:spPr>
        <p:txBody>
          <a:bodyPr wrap="square">
            <a:spAutoFit/>
          </a:bodyPr>
          <a:lstStyle/>
          <a:p>
            <a:pPr>
              <a:lnSpc>
                <a:spcPct val="107000"/>
              </a:lnSpc>
              <a:spcAft>
                <a:spcPts val="800"/>
              </a:spcAft>
            </a:pPr>
            <a:r>
              <a:rPr lang="pt-BR" sz="1600" dirty="0">
                <a:ea typeface="Calibri" panose="020F0502020204030204" pitchFamily="34" charset="0"/>
                <a:cs typeface="Times New Roman" panose="02020603050405020304" pitchFamily="18" charset="0"/>
              </a:rPr>
              <a:t>Diretoria executiva</a:t>
            </a:r>
            <a:r>
              <a:rPr lang="pt-BR" sz="1600" dirty="0"/>
              <a:t> </a:t>
            </a:r>
            <a:r>
              <a:rPr lang="pt-BR" sz="1600" dirty="0">
                <a:ea typeface="Calibri" panose="020F0502020204030204" pitchFamily="34" charset="0"/>
                <a:cs typeface="Times New Roman" panose="02020603050405020304" pitchFamily="18" charset="0"/>
              </a:rPr>
              <a:t> </a:t>
            </a:r>
            <a:endParaRPr lang="pt-BR" sz="1600" dirty="0" smtClean="0">
              <a:ea typeface="Calibri" panose="020F0502020204030204" pitchFamily="34" charset="0"/>
              <a:cs typeface="Times New Roman" panose="02020603050405020304" pitchFamily="18" charset="0"/>
            </a:endParaRPr>
          </a:p>
          <a:p>
            <a:pPr>
              <a:lnSpc>
                <a:spcPct val="107000"/>
              </a:lnSpc>
              <a:spcAft>
                <a:spcPts val="800"/>
              </a:spcAft>
            </a:pPr>
            <a:endParaRPr lang="pt-BR" sz="1600" dirty="0">
              <a:ea typeface="Calibri" panose="020F0502020204030204" pitchFamily="34" charset="0"/>
              <a:cs typeface="Times New Roman" panose="02020603050405020304" pitchFamily="18" charset="0"/>
            </a:endParaRPr>
          </a:p>
          <a:p>
            <a:pPr>
              <a:lnSpc>
                <a:spcPct val="107000"/>
              </a:lnSpc>
              <a:spcAft>
                <a:spcPts val="800"/>
              </a:spcAft>
            </a:pPr>
            <a:r>
              <a:rPr lang="pt-BR" sz="1600" dirty="0">
                <a:ea typeface="Calibri" panose="020F0502020204030204" pitchFamily="34" charset="0"/>
                <a:cs typeface="Times New Roman" panose="02020603050405020304" pitchFamily="18" charset="0"/>
              </a:rPr>
              <a:t>Art. 12 da Resolução Normativa 049 de 22/03/2003 – Os Conselhos Federal e Regionais têm a seguinte-estrutura-funcional:  </a:t>
            </a:r>
          </a:p>
          <a:p>
            <a:pPr>
              <a:lnSpc>
                <a:spcPct val="107000"/>
              </a:lnSpc>
              <a:spcAft>
                <a:spcPts val="800"/>
              </a:spcAft>
            </a:pPr>
            <a:r>
              <a:rPr lang="pt-BR" sz="1600" dirty="0">
                <a:ea typeface="Calibri" panose="020F0502020204030204" pitchFamily="34" charset="0"/>
                <a:cs typeface="Times New Roman" panose="02020603050405020304" pitchFamily="18" charset="0"/>
              </a:rPr>
              <a:t>Órgão Executivo: as diretorias-executivas, eleitas na forma da lei e do Regimento Interno, compostas pelo Presidente, Secretário-Geral-e-Tesoureiro.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Art. 18 da Resolução Normativa 049 de 22/03/2003 – É da competência dos Conselheiros dos Órgãos Executivos-dos-Conselhos:</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06552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891988" y="2009221"/>
            <a:ext cx="8619566" cy="4502195"/>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I- Aos Presidentes: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a) administrar e representar legalmente 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b) dar posse aos Conselheiros;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c) convocar e presidir as reuniões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 constituir comissões e grupos de trabalho;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e) distribuir aos Conselheiros, para relatar, os processos que dependam de </a:t>
            </a:r>
            <a:r>
              <a:rPr lang="pt-BR" sz="1400" dirty="0" err="1">
                <a:ea typeface="Calibri" panose="020F0502020204030204" pitchFamily="34" charset="0"/>
                <a:cs typeface="Times New Roman" panose="02020603050405020304" pitchFamily="18" charset="0"/>
              </a:rPr>
              <a:t>deliberaçãodo</a:t>
            </a:r>
            <a:r>
              <a:rPr lang="pt-BR" sz="1400" dirty="0">
                <a:ea typeface="Calibri" panose="020F0502020204030204" pitchFamily="34" charset="0"/>
                <a:cs typeface="Times New Roman" panose="02020603050405020304" pitchFamily="18" charset="0"/>
              </a:rPr>
              <a:t> Plenário;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f) admitir, promover, requisitar e dispensar funcionários, mediante indicação do Secretário-Geral;</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g) delegar poderes especiais, quando autorizados pelo Plenário;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h) movimentar as contas bancárias, assinar e endossar cheques para depósito ou desconto, passar recibos e dar quitação, juntamente com o Tesoureiro;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 autorizar-despesas;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j) baixar Portarias, Avisos, Instruções e Atos Normativos de natureza administrativa e assinar e fazer cumprir as Resoluções os Conselhos.</a:t>
            </a:r>
            <a:r>
              <a:rPr lang="pt-BR" sz="14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18831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891988" y="2009221"/>
            <a:ext cx="8619566" cy="4941994"/>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Diretoria executiva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 - Aos Secretários-Gerais: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a) substituir os Presidentes em seus impedimentos, praticando todos os atos de suas competências;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b) secretariar as sessões dos Conselhos, organizando as pautas da matéria a ser discutida e elaborar as respectivas-atas;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c) administrar as Secretarias dos Conselhos, provendo-lhes as necessidades de pessoal, de material e de serviços;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 propor aos Presidentes a admissão, promoção, remoção, requisição e dispensa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de funcionários;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e) elaborar os relatórios anuais das atividades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f) substituir o Tesoureiro para emitir e assinar cheques e outros documentos de natureza bancária, endossar cheques para depósito ou para recebimento, efetuar pagamento, passar recibo e dar quitação, tudo juntamente com o Presidente;</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g) exercer outras atividades que, nas áreas de competência, lhes forem atribuídas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pelos Presidentes.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3912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891988" y="2009221"/>
            <a:ext cx="8619566" cy="3695435"/>
          </a:xfrm>
          <a:prstGeom prst="rect">
            <a:avLst/>
          </a:prstGeom>
          <a:noFill/>
        </p:spPr>
        <p:txBody>
          <a:bodyPr wrap="square">
            <a:spAutoFit/>
          </a:bodyPr>
          <a:lstStyle/>
          <a:p>
            <a:pPr>
              <a:lnSpc>
                <a:spcPct val="107000"/>
              </a:lnSpc>
              <a:spcAft>
                <a:spcPts val="800"/>
              </a:spcAft>
            </a:pPr>
            <a:r>
              <a:rPr lang="pt-BR" sz="1600" dirty="0">
                <a:ea typeface="Calibri" panose="020F0502020204030204" pitchFamily="34" charset="0"/>
                <a:cs typeface="Times New Roman" panose="02020603050405020304" pitchFamily="18" charset="0"/>
              </a:rPr>
              <a:t>III – Aos Tesoureiros: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a) substituir os Secretários-Gerais em seus impedimentos;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b) movimentar as contas bancárias, emitir e assinar cheques e outros documentos de natureza bancária, distribuir dotações, endossar cheques para depósito ou para recebimento, juntamente com os Presidentes;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c) efetuar pagamento, passar recibos e dar quitação;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d) elaborar as propostas orçamentárias para serem submetidas, pelos Presidentes, à aprovação do Plenário;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e) prestar contas, mensalmente, das despesas do Conselho;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f) elaborar, anualmente, os balanços da receita auferida e da despesa efetuada no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exercício anterior, submetendo-os à aprovação do Plenário.</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0638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 xmlns:a16="http://schemas.microsoft.com/office/drawing/2014/main" id="{797E1D85-35FA-4593-A82B-4BA44B0CE5E2}"/>
              </a:ext>
            </a:extLst>
          </p:cNvPr>
          <p:cNvSpPr txBox="1"/>
          <p:nvPr/>
        </p:nvSpPr>
        <p:spPr>
          <a:xfrm>
            <a:off x="891988" y="2009221"/>
            <a:ext cx="8619566" cy="2918043"/>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Art. 24 da Resolução Normativa 049 de 22/03/2003 – São Órgãos de Apoio do Conselho Federal e dos Conselhos Regionais: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 – Secretaria-Executiva.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 – Assessoria Contábil.</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III – Assessoria Jurídica.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400" dirty="0">
              <a:ea typeface="Calibri" panose="020F0502020204030204" pitchFamily="34" charset="0"/>
              <a:cs typeface="Times New Roman" panose="02020603050405020304" pitchFamily="18" charset="0"/>
            </a:endParaRPr>
          </a:p>
          <a:p>
            <a:pPr>
              <a:lnSpc>
                <a:spcPct val="107000"/>
              </a:lnSpc>
              <a:spcAft>
                <a:spcPts val="800"/>
              </a:spcAft>
            </a:pPr>
            <a:r>
              <a:rPr lang="pt-BR" sz="1400" dirty="0">
                <a:ea typeface="Calibri" panose="020F0502020204030204" pitchFamily="34" charset="0"/>
                <a:cs typeface="Times New Roman" panose="02020603050405020304" pitchFamily="18" charset="0"/>
              </a:rPr>
              <a:t>§ 2º – Os Presidentes poderão baixar portaria, com vigência coincidente ao período de</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seus mandatos, instituindo assessorias necessárias ao bom andamento dos trabalhos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21965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870845" y="2339719"/>
            <a:ext cx="8389697" cy="3057825"/>
          </a:xfrm>
          <a:prstGeom prst="rect">
            <a:avLst/>
          </a:prstGeom>
          <a:noFill/>
        </p:spPr>
        <p:txBody>
          <a:bodyPr wrap="square">
            <a:spAutoFit/>
          </a:bodyPr>
          <a:lstStyle/>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Assistente da Diretoria-Executiva: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 - Assistir a administração dos Conselhos, cuidando do patrimônio e das aplicações financeiras, nos estritos termos das normas baixadas pela Diretoria-Executiva.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II – Orientar os Conselheiros quanto à aplicação das rotinas operacionais- do Sistema CONFERP.</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III – Assessorar os Conselheiros quanto à formulação de pareceres administrativos e sobre assuntos das rotinas operacionais da autarquia.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IV – Assessorar a Diretoria-Executiva nas reuniões de que trata o art. 39 do Regimento Interno.</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V – Controlar os prazos dos autos de processos em tramitação nos Conselhos, informando ao Secretário-Geral sobre o andamento dos mesmos.</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VI – Executar outras atribuições designadas pela Diretoria-Executiva.</a:t>
            </a:r>
            <a:r>
              <a:rPr lang="pt-BR" sz="1400" dirty="0">
                <a:effectLst/>
                <a:latin typeface="+mj-lt"/>
              </a:rPr>
              <a:t> </a:t>
            </a:r>
            <a:r>
              <a:rPr lang="pt-BR" sz="18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4193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b="1" dirty="0"/>
          </a:p>
          <a:p>
            <a:pPr marL="0" indent="0" algn="ctr">
              <a:buNone/>
            </a:pPr>
            <a:r>
              <a:rPr lang="pt-BR" b="1" dirty="0" smtClean="0"/>
              <a:t>    </a:t>
            </a:r>
            <a:r>
              <a:rPr lang="pt-BR" b="1" dirty="0">
                <a:solidFill>
                  <a:schemeClr val="tx1"/>
                </a:solidFill>
              </a:rPr>
              <a:t>Gestão Atual </a:t>
            </a:r>
            <a:r>
              <a:rPr lang="pt-BR" b="1">
                <a:solidFill>
                  <a:schemeClr val="tx1"/>
                </a:solidFill>
              </a:rPr>
              <a:t>(</a:t>
            </a:r>
            <a:r>
              <a:rPr lang="pt-BR" b="1" smtClean="0">
                <a:solidFill>
                  <a:schemeClr val="tx1"/>
                </a:solidFill>
              </a:rPr>
              <a:t>2022-2025) </a:t>
            </a:r>
            <a:endParaRPr lang="pt-BR" b="1" dirty="0" smtClean="0">
              <a:solidFill>
                <a:schemeClr val="tx1"/>
              </a:solidFill>
            </a:endParaRPr>
          </a:p>
          <a:p>
            <a:pPr marL="0" indent="0" algn="ctr">
              <a:buNone/>
            </a:pPr>
            <a:endParaRPr lang="pt-BR" b="1" dirty="0" smtClean="0">
              <a:solidFill>
                <a:schemeClr val="tx1"/>
              </a:solidFill>
            </a:endParaRPr>
          </a:p>
          <a:p>
            <a:pPr marL="0" indent="0" algn="ctr">
              <a:buNone/>
            </a:pPr>
            <a:endParaRPr lang="pt-BR" b="1" dirty="0">
              <a:solidFill>
                <a:schemeClr val="tx1"/>
              </a:solidFill>
            </a:endParaRPr>
          </a:p>
          <a:p>
            <a:pPr marL="0" indent="0" algn="ctr">
              <a:buNone/>
            </a:pPr>
            <a:r>
              <a:rPr lang="pt-BR" b="1" dirty="0" smtClean="0">
                <a:solidFill>
                  <a:schemeClr val="tx1"/>
                </a:solidFill>
              </a:rPr>
              <a:t>Diretoria executiva</a:t>
            </a:r>
          </a:p>
          <a:p>
            <a:pPr marL="0" indent="0" algn="ctr">
              <a:buNone/>
            </a:pPr>
            <a:endParaRPr lang="pt-BR" dirty="0">
              <a:solidFill>
                <a:schemeClr val="tx1"/>
              </a:solidFill>
            </a:endParaRPr>
          </a:p>
          <a:p>
            <a:pPr marL="0" indent="0" algn="just">
              <a:buNone/>
            </a:pPr>
            <a:r>
              <a:rPr lang="pt-BR" sz="1400" dirty="0">
                <a:solidFill>
                  <a:schemeClr val="tx1"/>
                </a:solidFill>
              </a:rPr>
              <a:t>Presidente: </a:t>
            </a:r>
            <a:r>
              <a:rPr lang="pt-BR" sz="1400" dirty="0" smtClean="0">
                <a:solidFill>
                  <a:schemeClr val="tx1"/>
                </a:solidFill>
              </a:rPr>
              <a:t>Luiz Fernando Muñoz Alves – </a:t>
            </a:r>
            <a:r>
              <a:rPr lang="pt-BR" sz="1400" dirty="0">
                <a:solidFill>
                  <a:schemeClr val="tx1"/>
                </a:solidFill>
              </a:rPr>
              <a:t>registro nº </a:t>
            </a:r>
            <a:r>
              <a:rPr lang="pt-BR" sz="1400" dirty="0" smtClean="0">
                <a:solidFill>
                  <a:schemeClr val="tx1"/>
                </a:solidFill>
              </a:rPr>
              <a:t>2358</a:t>
            </a:r>
            <a:endParaRPr lang="pt-BR" sz="1400" dirty="0">
              <a:solidFill>
                <a:schemeClr val="tx1"/>
              </a:solidFill>
            </a:endParaRPr>
          </a:p>
          <a:p>
            <a:pPr marL="0" indent="0" algn="just">
              <a:buNone/>
            </a:pPr>
            <a:r>
              <a:rPr lang="pt-BR" sz="1400" dirty="0" smtClean="0">
                <a:solidFill>
                  <a:schemeClr val="tx1"/>
                </a:solidFill>
              </a:rPr>
              <a:t>Secretária-Geral</a:t>
            </a:r>
            <a:r>
              <a:rPr lang="pt-BR" sz="1400" dirty="0">
                <a:solidFill>
                  <a:schemeClr val="tx1"/>
                </a:solidFill>
              </a:rPr>
              <a:t>: </a:t>
            </a:r>
            <a:r>
              <a:rPr lang="pt-BR" sz="1400" dirty="0" smtClean="0">
                <a:solidFill>
                  <a:schemeClr val="tx1"/>
                </a:solidFill>
              </a:rPr>
              <a:t>Adriana da Luz Pereira Rojas - </a:t>
            </a:r>
            <a:r>
              <a:rPr lang="pt-BR" sz="1400" dirty="0">
                <a:solidFill>
                  <a:schemeClr val="tx1"/>
                </a:solidFill>
              </a:rPr>
              <a:t>registro nº </a:t>
            </a:r>
            <a:r>
              <a:rPr lang="pt-BR" sz="1400" dirty="0" smtClean="0">
                <a:solidFill>
                  <a:schemeClr val="tx1"/>
                </a:solidFill>
              </a:rPr>
              <a:t>3453</a:t>
            </a:r>
            <a:endParaRPr lang="pt-BR" sz="1400" dirty="0">
              <a:solidFill>
                <a:schemeClr val="tx1"/>
              </a:solidFill>
            </a:endParaRPr>
          </a:p>
          <a:p>
            <a:pPr marL="0" indent="0" algn="just">
              <a:buNone/>
            </a:pPr>
            <a:r>
              <a:rPr lang="pt-BR" sz="1400" dirty="0" smtClean="0">
                <a:solidFill>
                  <a:schemeClr val="tx1"/>
                </a:solidFill>
              </a:rPr>
              <a:t>Tesoureiro: Gabriel Disconzi Barboza - registro nº 3673</a:t>
            </a:r>
            <a:endParaRPr lang="pt-BR" sz="1400" dirty="0">
              <a:solidFill>
                <a:schemeClr val="tx1"/>
              </a:solidFill>
            </a:endParaRPr>
          </a:p>
          <a:p>
            <a:pPr marL="0" indent="0" algn="just">
              <a:buNone/>
            </a:pPr>
            <a:endParaRPr lang="pt-BR" sz="1400" dirty="0" smtClean="0">
              <a:solidFill>
                <a:schemeClr val="tx1"/>
              </a:solidFill>
            </a:endParaRPr>
          </a:p>
          <a:p>
            <a:pPr marL="0" indent="0" algn="just">
              <a:buNone/>
            </a:pPr>
            <a:endParaRPr lang="pt-BR" sz="1400"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7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3" y="1855625"/>
            <a:ext cx="9779226" cy="4990725"/>
          </a:xfrm>
          <a:prstGeom prst="rect">
            <a:avLst/>
          </a:prstGeom>
          <a:noFill/>
        </p:spPr>
        <p:txBody>
          <a:bodyPr wrap="square">
            <a:spAutoFit/>
          </a:bodyPr>
          <a:lstStyle/>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Assessoria Contábil:</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Será a encarregada dos serviços contábeis da autarquia e de prestar assessoria financeira ao Sistema CONFERP, com as seguintes atribuições: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 – Proceder os lançamentos contábeis e sua competente escrituração, nos termos das Normas baixadas pelo CONFERP.</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II – Elaborar e assinar, dentro do prazo determinado pela Diretoria-Executiva</a:t>
            </a:r>
            <a:r>
              <a:rPr lang="pt-BR" sz="1200" dirty="0" smtClean="0">
                <a:latin typeface="+mj-lt"/>
                <a:ea typeface="Calibri" panose="020F0502020204030204" pitchFamily="34" charset="0"/>
                <a:cs typeface="Times New Roman" panose="02020603050405020304" pitchFamily="18" charset="0"/>
              </a:rPr>
              <a:t>, os</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documentos </a:t>
            </a:r>
            <a:r>
              <a:rPr lang="pt-BR" sz="1200" dirty="0">
                <a:latin typeface="+mj-lt"/>
                <a:ea typeface="Calibri" panose="020F0502020204030204" pitchFamily="34" charset="0"/>
                <a:cs typeface="Times New Roman" panose="02020603050405020304" pitchFamily="18" charset="0"/>
              </a:rPr>
              <a:t>relativos 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a) balancetes mensais, reformulação orçamentária, balancetes trimestrais;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b) balanço de encerramento do exercício, com o competente parecer;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c) previsão orçamentária;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d) informação dos valores arrecadados;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e) cálculos para atualização de débitos, cobrança de mora e juros;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f) controle de fluxo de caixa;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g) controle do fundo rotativo de caixa ou suprimentos de fundos, destinado a cobrir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despesas </a:t>
            </a:r>
            <a:r>
              <a:rPr lang="pt-BR" sz="1200" dirty="0">
                <a:latin typeface="+mj-lt"/>
                <a:ea typeface="Calibri" panose="020F0502020204030204" pitchFamily="34" charset="0"/>
                <a:cs typeface="Times New Roman" panose="02020603050405020304" pitchFamily="18" charset="0"/>
              </a:rPr>
              <a:t>de pequeno valor;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h) pareceres técnicos para os Conselheiros, de ofício ou quando solicitada;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i) informações </a:t>
            </a:r>
            <a:r>
              <a:rPr lang="pt-BR" sz="1200" dirty="0">
                <a:latin typeface="+mj-lt"/>
                <a:ea typeface="Calibri" panose="020F0502020204030204" pitchFamily="34" charset="0"/>
                <a:cs typeface="Times New Roman" panose="02020603050405020304" pitchFamily="18" charset="0"/>
              </a:rPr>
              <a:t>prévias à Diretoria-Executiva sobre situações de risco que a autarquia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pode </a:t>
            </a:r>
            <a:r>
              <a:rPr lang="pt-BR" sz="1200" dirty="0">
                <a:latin typeface="+mj-lt"/>
                <a:ea typeface="Calibri" panose="020F0502020204030204" pitchFamily="34" charset="0"/>
                <a:cs typeface="Times New Roman" panose="02020603050405020304" pitchFamily="18" charset="0"/>
              </a:rPr>
              <a:t>atravessar, com a indicação de </a:t>
            </a:r>
            <a:endParaRPr lang="pt-BR"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como </a:t>
            </a:r>
            <a:r>
              <a:rPr lang="pt-BR" sz="1200" dirty="0">
                <a:latin typeface="+mj-lt"/>
                <a:ea typeface="Calibri" panose="020F0502020204030204" pitchFamily="34" charset="0"/>
                <a:cs typeface="Times New Roman" panose="02020603050405020304" pitchFamily="18" charset="0"/>
              </a:rPr>
              <a:t>superar o problema.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III – Exercer outras atribuições designadas pela Diretoria-Executiva, dentro de sua área de competência.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5772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3" y="1855625"/>
            <a:ext cx="9779226" cy="4382738"/>
          </a:xfrm>
          <a:prstGeom prst="rect">
            <a:avLst/>
          </a:prstGeom>
          <a:noFill/>
        </p:spPr>
        <p:txBody>
          <a:bodyPr wrap="square">
            <a:spAutoFit/>
          </a:bodyPr>
          <a:lstStyle/>
          <a:p>
            <a:pPr>
              <a:lnSpc>
                <a:spcPct val="107000"/>
              </a:lnSpc>
              <a:spcAft>
                <a:spcPts val="800"/>
              </a:spcAft>
            </a:pPr>
            <a:r>
              <a:rPr lang="pt-BR" sz="1200" dirty="0">
                <a:ea typeface="Calibri" panose="020F0502020204030204" pitchFamily="34" charset="0"/>
                <a:cs typeface="Times New Roman" panose="02020603050405020304" pitchFamily="18" charset="0"/>
              </a:rPr>
              <a:t>Art. 29 da RN 049/2003 – À Assessoria Contábil do CONFERP, além das atribuições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descritas no artigo anterior,- compete:</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Prestar esclarecimentos, orientar e instruir os Conselhos Regionais sobre as normas aplicáveis na escrituração contábil-do-Sistema-CONFERP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Fiscalizar as contas dos Conselhos Regionais, por determinação da Diretoria Executiva.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III – Assessorar os Conselheiros quando do julgamento das contas do Sistema e à Diretoria-Executiva quanto às normas emanadas pelo Tribunal de Contas da União.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Assessoria Contábil:</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30 da RN 049/2003 – À Assessoria Contábil dos </a:t>
            </a:r>
            <a:r>
              <a:rPr lang="pt-BR" sz="1200" dirty="0" err="1">
                <a:ea typeface="Calibri" panose="020F0502020204030204" pitchFamily="34" charset="0"/>
                <a:cs typeface="Times New Roman" panose="02020603050405020304" pitchFamily="18" charset="0"/>
              </a:rPr>
              <a:t>CONRERPs</a:t>
            </a:r>
            <a:r>
              <a:rPr lang="pt-BR" sz="1200" dirty="0">
                <a:ea typeface="Calibri" panose="020F0502020204030204" pitchFamily="34" charset="0"/>
                <a:cs typeface="Times New Roman" panose="02020603050405020304" pitchFamily="18" charset="0"/>
              </a:rPr>
              <a:t>, além das atribuições descritas no inciso II do art. 28 deste Regimento, compete:</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Informar, mensalmente, ao CONFERP o repasse da cota parte a ele devida, nos termos de instrução da sua Diretoria-Executiva.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Alertar a Assessoria Contábil do CONFERP sobre possíveis situações de risco que o seu CONRERP venha a apresentar.</a:t>
            </a:r>
            <a:r>
              <a:rPr lang="pt-BR" sz="1200" dirty="0"/>
              <a:t> </a:t>
            </a:r>
            <a:r>
              <a:rPr lang="pt-BR" sz="1200" dirty="0">
                <a:ea typeface="Calibri" panose="020F0502020204030204" pitchFamily="34" charset="0"/>
                <a:cs typeface="Times New Roman" panose="02020603050405020304" pitchFamily="18" charset="0"/>
              </a:rPr>
              <a:t>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Art</a:t>
            </a:r>
            <a:r>
              <a:rPr lang="pt-BR" sz="1200" dirty="0">
                <a:ea typeface="Calibri" panose="020F0502020204030204" pitchFamily="34" charset="0"/>
                <a:cs typeface="Times New Roman" panose="02020603050405020304" pitchFamily="18" charset="0"/>
              </a:rPr>
              <a:t>. 31 da RN 049/2003 – A Assessoria Contábil é formalizada mediante aprovação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das Diretorias-Executivas de Contador ou Técnico em Contabilidade, devidamente inscrito no CRC, indicado pelos Tesoureiros dos Conselhos.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8606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3" y="1855625"/>
            <a:ext cx="9590967" cy="3086871"/>
          </a:xfrm>
          <a:prstGeom prst="rect">
            <a:avLst/>
          </a:prstGeom>
          <a:noFill/>
        </p:spPr>
        <p:txBody>
          <a:bodyPr wrap="square">
            <a:spAutoFit/>
          </a:bodyPr>
          <a:lstStyle/>
          <a:p>
            <a:pPr>
              <a:lnSpc>
                <a:spcPct val="107000"/>
              </a:lnSpc>
              <a:spcAft>
                <a:spcPts val="800"/>
              </a:spcAft>
            </a:pPr>
            <a:r>
              <a:rPr lang="pt-BR" sz="1200" dirty="0" smtClean="0">
                <a:ea typeface="Calibri" panose="020F0502020204030204" pitchFamily="34" charset="0"/>
                <a:cs typeface="Times New Roman" panose="02020603050405020304" pitchFamily="18" charset="0"/>
              </a:rPr>
              <a:t>Assessoria Jurídica:</a:t>
            </a:r>
          </a:p>
          <a:p>
            <a:pPr>
              <a:lnSpc>
                <a:spcPct val="107000"/>
              </a:lnSpc>
              <a:spcAft>
                <a:spcPts val="800"/>
              </a:spcAft>
            </a:pP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Art</a:t>
            </a:r>
            <a:r>
              <a:rPr lang="pt-BR" sz="1200" dirty="0">
                <a:ea typeface="Calibri" panose="020F0502020204030204" pitchFamily="34" charset="0"/>
                <a:cs typeface="Times New Roman" panose="02020603050405020304" pitchFamily="18" charset="0"/>
              </a:rPr>
              <a:t>. 32 da RN 049/2003 - Assessoria Jurídica: É formalizada mediante aprovação das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Diretorias-Executivas </a:t>
            </a:r>
            <a:r>
              <a:rPr lang="pt-BR" sz="1200" dirty="0">
                <a:ea typeface="Calibri" panose="020F0502020204030204" pitchFamily="34" charset="0"/>
                <a:cs typeface="Times New Roman" panose="02020603050405020304" pitchFamily="18" charset="0"/>
              </a:rPr>
              <a:t>de advogado,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devidamente </a:t>
            </a:r>
            <a:r>
              <a:rPr lang="pt-BR" sz="1200" dirty="0">
                <a:ea typeface="Calibri" panose="020F0502020204030204" pitchFamily="34" charset="0"/>
                <a:cs typeface="Times New Roman" panose="02020603050405020304" pitchFamily="18" charset="0"/>
              </a:rPr>
              <a:t>inscrito na OAB, indicado pelos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Secretários-Gerais </a:t>
            </a:r>
            <a:r>
              <a:rPr lang="pt-BR" sz="1200" dirty="0">
                <a:ea typeface="Calibri" panose="020F0502020204030204" pitchFamily="34" charset="0"/>
                <a:cs typeface="Times New Roman" panose="02020603050405020304" pitchFamily="18" charset="0"/>
              </a:rPr>
              <a:t>dos Conselhos, e tem as seguintes atribuições: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I </a:t>
            </a:r>
            <a:r>
              <a:rPr lang="pt-BR" sz="1200" dirty="0">
                <a:ea typeface="Calibri" panose="020F0502020204030204" pitchFamily="34" charset="0"/>
                <a:cs typeface="Times New Roman" panose="02020603050405020304" pitchFamily="18" charset="0"/>
              </a:rPr>
              <a:t>– Representar os Conselhos em ações administrativas e naquelas que tramitam em juízo</a:t>
            </a:r>
            <a:r>
              <a:rPr lang="pt-BR" sz="1200" dirty="0" smtClean="0">
                <a:ea typeface="Calibri" panose="020F0502020204030204" pitchFamily="34" charset="0"/>
                <a:cs typeface="Times New Roman" panose="02020603050405020304" pitchFamily="18" charset="0"/>
              </a:rPr>
              <a:t>, nos </a:t>
            </a:r>
            <a:r>
              <a:rPr lang="pt-BR" sz="1200" dirty="0">
                <a:ea typeface="Calibri" panose="020F0502020204030204" pitchFamily="34" charset="0"/>
                <a:cs typeface="Times New Roman" panose="02020603050405020304" pitchFamily="18" charset="0"/>
              </a:rPr>
              <a:t>mandatos que lhe forem outorgados.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Elaborar pareceres prévios e que envolvam questão de direito, para subsidiar 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Conselheiros </a:t>
            </a:r>
            <a:r>
              <a:rPr lang="pt-BR" sz="1200" dirty="0">
                <a:ea typeface="Calibri" panose="020F0502020204030204" pitchFamily="34" charset="0"/>
                <a:cs typeface="Times New Roman" panose="02020603050405020304" pitchFamily="18" charset="0"/>
              </a:rPr>
              <a:t>quando da elaboração de seus relatórios.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III – Elaborar pareceres prévios e que envolvam questões de direito, nos contratos,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convênios </a:t>
            </a:r>
            <a:r>
              <a:rPr lang="pt-BR" sz="1200" dirty="0">
                <a:ea typeface="Calibri" panose="020F0502020204030204" pitchFamily="34" charset="0"/>
                <a:cs typeface="Times New Roman" panose="02020603050405020304" pitchFamily="18" charset="0"/>
              </a:rPr>
              <a:t>e acordos que serão firmados pelos Presidentes.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7442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3" y="1855625"/>
            <a:ext cx="9590967" cy="3189463"/>
          </a:xfrm>
          <a:prstGeom prst="rect">
            <a:avLst/>
          </a:prstGeom>
          <a:noFill/>
        </p:spPr>
        <p:txBody>
          <a:bodyPr wrap="square">
            <a:spAutoFit/>
          </a:bodyPr>
          <a:lstStyle/>
          <a:p>
            <a:pPr>
              <a:lnSpc>
                <a:spcPct val="107000"/>
              </a:lnSpc>
              <a:spcAft>
                <a:spcPts val="800"/>
              </a:spcAft>
            </a:pPr>
            <a:r>
              <a:rPr lang="pt-BR" sz="1200" dirty="0">
                <a:ea typeface="Calibri" panose="020F0502020204030204" pitchFamily="34" charset="0"/>
                <a:cs typeface="Times New Roman" panose="02020603050405020304" pitchFamily="18" charset="0"/>
              </a:rPr>
              <a:t>Art. 33 da RN 049/2003 – Compete à Assessoria Jurídica do CONFERP, além das</a:t>
            </a:r>
            <a:r>
              <a:rPr lang="pt-BR" sz="1200" dirty="0"/>
              <a:t> </a:t>
            </a:r>
            <a:r>
              <a:rPr lang="pt-BR" sz="1200" dirty="0">
                <a:ea typeface="Calibri" panose="020F0502020204030204" pitchFamily="34" charset="0"/>
                <a:cs typeface="Times New Roman" panose="02020603050405020304" pitchFamily="18" charset="0"/>
              </a:rPr>
              <a:t> atribuições descritas nos incisos do artigo anterior, orientar os Conselhos Regionais quanto à aplicação das normas preconizadas pelas resoluções do CONFERP.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34 da RN 049/2003 – As Assessorias Contábil e Jurídica podem ser formadas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por empregados ou profissionais autônomos, nos termos da legislação em vigor.</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81 da RN 049/2003 – As Comissões do Sistema CONFERP são classificadas em</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Permanente e Especial.</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Art.-82 São Comissões-Permanentes: I – A Comissão Permanente de Ética – CPE. II – 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82570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7878708" cy="4880567"/>
          </a:xfrm>
          <a:prstGeom prst="rect">
            <a:avLst/>
          </a:prstGeom>
          <a:noFill/>
        </p:spPr>
        <p:txBody>
          <a:bodyPr wrap="square">
            <a:spAutoFit/>
          </a:bodyPr>
          <a:lstStyle/>
          <a:p>
            <a:pPr>
              <a:lnSpc>
                <a:spcPct val="107000"/>
              </a:lnSpc>
              <a:spcAft>
                <a:spcPts val="800"/>
              </a:spcAft>
            </a:pPr>
            <a:r>
              <a:rPr lang="pt-BR" sz="1200" dirty="0" smtClean="0">
                <a:ea typeface="Calibri" panose="020F0502020204030204" pitchFamily="34" charset="0"/>
                <a:cs typeface="Times New Roman" panose="02020603050405020304" pitchFamily="18" charset="0"/>
              </a:rPr>
              <a:t>Comissão </a:t>
            </a:r>
            <a:r>
              <a:rPr lang="pt-BR" sz="1200" dirty="0">
                <a:ea typeface="Calibri" panose="020F0502020204030204" pitchFamily="34" charset="0"/>
                <a:cs typeface="Times New Roman" panose="02020603050405020304" pitchFamily="18" charset="0"/>
              </a:rPr>
              <a:t>Permanente de Tomada de Contas e Patrimônio – CPTCP</a:t>
            </a:r>
            <a:r>
              <a:rPr lang="pt-BR" sz="1200" dirty="0" smtClean="0">
                <a:ea typeface="Calibri" panose="020F0502020204030204" pitchFamily="34" charset="0"/>
                <a:cs typeface="Times New Roman" panose="02020603050405020304" pitchFamily="18" charset="0"/>
              </a:rPr>
              <a:t>:</a:t>
            </a:r>
          </a:p>
          <a:p>
            <a:pPr>
              <a:lnSpc>
                <a:spcPct val="107000"/>
              </a:lnSpc>
              <a:spcAft>
                <a:spcPts val="800"/>
              </a:spcAft>
            </a:pPr>
            <a:r>
              <a:rPr lang="pt-BR" sz="1200" dirty="0" smtClean="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83 da RN 049/2003 - São Comissões Especiais àquelas criadas pelos Presidentes, com a exata duração de seus mandatos, com a finalidade de assessorar, planejar, executar ou promover ações que objetivem o aprimoramento, a defesa ou a conquista de espaços para a categoria profissional ou o desenvolvimento e execução de ações operacionais da autarquia.</a:t>
            </a:r>
            <a:r>
              <a:rPr lang="pt-BR" sz="1200" dirty="0"/>
              <a:t> </a:t>
            </a:r>
            <a:r>
              <a:rPr lang="pt-BR" sz="1200" dirty="0">
                <a:effectLst/>
                <a:latin typeface="+mj-lt"/>
                <a:ea typeface="Calibri" panose="020F0502020204030204" pitchFamily="34" charset="0"/>
                <a:cs typeface="Times New Roman" panose="02020603050405020304" pitchFamily="18" charset="0"/>
              </a:rPr>
              <a:t> </a:t>
            </a:r>
            <a:endParaRPr lang="pt-BR" sz="12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a:ea typeface="Calibri" panose="020F0502020204030204" pitchFamily="34" charset="0"/>
                <a:cs typeface="Times New Roman" panose="02020603050405020304" pitchFamily="18" charset="0"/>
              </a:rPr>
              <a:t>Art. 85 da RN 049/2003 – A Comissão Permanente de Tomada de Contas e Patrimônio – CPTCP , instalada em cada Conselho, é composta por Conselheiros, efetivos ou suplentes, nomeados por Portaria do Presidente, e será constituída por quatro participantes, dois efetivos e dois suplentes.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1º - O suplente será convocado sempre que houver impedimento, de qualquer natureza, do efetivo.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 </a:t>
            </a:r>
            <a:r>
              <a:rPr lang="pt-BR" sz="1200" dirty="0">
                <a:ea typeface="Calibri" panose="020F0502020204030204" pitchFamily="34" charset="0"/>
                <a:cs typeface="Times New Roman" panose="02020603050405020304" pitchFamily="18" charset="0"/>
              </a:rPr>
              <a:t>2º- É vedada a participação na CPTCP dos Diretores-Executivos.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§-3º- Compete-à-CPTCP: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Acompanhar e fiscalizar a execução Orçamentária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Examinar e emitir parecer sobre os seguintes documentos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 – proposta orçamentária;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b – reformulações orçamentárias;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c– prestação de contas.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219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7878708" cy="3379515"/>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nSpc>
                <a:spcPct val="107000"/>
              </a:lnSpc>
              <a:spcAft>
                <a:spcPts val="800"/>
              </a:spcAft>
            </a:pPr>
            <a:r>
              <a:rPr lang="pt-BR" sz="1200" dirty="0" smtClean="0">
                <a:latin typeface="+mj-lt"/>
                <a:ea typeface="Calibri" panose="020F0502020204030204" pitchFamily="34" charset="0"/>
                <a:cs typeface="Calibri Light" panose="020F0302020204030204" pitchFamily="34" charset="0"/>
              </a:rPr>
              <a:t>III </a:t>
            </a:r>
            <a:r>
              <a:rPr lang="pt-BR" sz="1200" dirty="0">
                <a:latin typeface="+mj-lt"/>
                <a:ea typeface="Calibri" panose="020F0502020204030204" pitchFamily="34" charset="0"/>
                <a:cs typeface="Calibri Light" panose="020F0302020204030204" pitchFamily="34" charset="0"/>
              </a:rPr>
              <a:t>– Examinar o inventário anual do Conselho, sugerindo as medidas necessárias para sua otimização, mediante relatório ou parecer sobre:</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a – a aquisição de bens, móveis e imóveis, e serviços;</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b–a situação patrimonial.</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IV – Emitir parecer prévio sobre os documentos a serem incinerados, encaminhando a sua relação descritiva ao Plenário, para aprovação, observando que:</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a – os documentos contábeis só poderão ser incinerados após transcorridos cinco anos da data da aprovação das contas pelo TCU;</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b – os documentos referentes aos assuntos trabalhista, tributário e fiscal não poderão ser incinerados, bem como os livros Diário e Razão, de Registro, de Atas, e de Atos Legais e os Processos de Registro Profissional e de Julgamento Ético.</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144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7878708" cy="4485330"/>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nSpc>
                <a:spcPct val="107000"/>
              </a:lnSpc>
              <a:spcAft>
                <a:spcPts val="800"/>
              </a:spcAft>
            </a:pPr>
            <a:r>
              <a:rPr lang="pt-BR" sz="1200" dirty="0">
                <a:ea typeface="Calibri" panose="020F0502020204030204" pitchFamily="34" charset="0"/>
                <a:cs typeface="Times New Roman" panose="02020603050405020304" pitchFamily="18" charset="0"/>
              </a:rPr>
              <a:t>Comissão Permanente de Tomada de Contas e Patrimônio – 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V – Exercer outras atividades ligadas à sua área de atuação por determinação do</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Presidente</a:t>
            </a:r>
            <a:r>
              <a:rPr lang="pt-BR" sz="1200" dirty="0">
                <a:ea typeface="Calibri" panose="020F0502020204030204" pitchFamily="34" charset="0"/>
                <a:cs typeface="Times New Roman" panose="02020603050405020304" pitchFamily="18" charset="0"/>
              </a:rPr>
              <a:t>.</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4º – Quando da análise do documento mencionado na alínea c do inciso II do§-anterior, a 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Fará constar em seu parecer os fatos relevantes observados na análise </a:t>
            </a:r>
            <a:r>
              <a:rPr lang="pt-BR" sz="1200" dirty="0" smtClean="0">
                <a:ea typeface="Calibri" panose="020F0502020204030204" pitchFamily="34" charset="0"/>
                <a:cs typeface="Times New Roman" panose="02020603050405020304" pitchFamily="18" charset="0"/>
              </a:rPr>
              <a:t>dos Procedimentos </a:t>
            </a:r>
            <a:r>
              <a:rPr lang="pt-BR" sz="1200" dirty="0">
                <a:ea typeface="Calibri" panose="020F0502020204030204" pitchFamily="34" charset="0"/>
                <a:cs typeface="Times New Roman" panose="02020603050405020304" pitchFamily="18" charset="0"/>
              </a:rPr>
              <a:t>levados a efeito na Tesouraria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Concluirá pela: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 – aprovação das Contas por Regularidade Absoluta;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b – aprovação das Contas com Ressalvas, apontando-as;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c – pela Não Aprovação das Contas por Irregularidade Absoluta, fundamentando as razões de sua conclusão.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5º – Quando da análise da alínea a do inciso III do § 3º, a CPTCP emitirá parecer prévio, por solicitação do Tesoureiro, e concluirá pela aquisição ou pela não aquisição do bem ou serviço fundamentando as razões de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sua </a:t>
            </a:r>
            <a:r>
              <a:rPr lang="pt-BR" sz="1200" dirty="0">
                <a:ea typeface="Calibri" panose="020F0502020204030204" pitchFamily="34" charset="0"/>
                <a:cs typeface="Times New Roman" panose="02020603050405020304" pitchFamily="18" charset="0"/>
              </a:rPr>
              <a:t>conclusão.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6º – Além das atribuições descritas neste artigo, a CPTCP do CONFERP será responsável pela emissão de parecer sobre as Contas dos Conselhos Regionais.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028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7878708" cy="3489673"/>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200" dirty="0">
                <a:ea typeface="Calibri" panose="020F0502020204030204" pitchFamily="34" charset="0"/>
                <a:cs typeface="Times New Roman" panose="02020603050405020304" pitchFamily="18" charset="0"/>
              </a:rPr>
              <a:t>Comissão Permanente de Ética – CPE:</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Art. 84 da RN 049/2003 - A Comissão Permanente de Ética – CPE, instalada em</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cada Conselho é a encarregada de:</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 – Cumprir as atribuições definidas pelo Código de Ética dos Profissionais de Relações Públicas.</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II – Julgar as infrações ao Código de Ética Profissional, nos termos das normas do</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CONFERP.</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III – Promover estudos, conferências, debates, seminários sobre o tema “Ética e Legislação de Relações Públicas” junto aos profissionais e acadêmicos da área.</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IV – Assessorar os Plenários dos Conselhos em assuntos ligados ao tema.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57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9205484" cy="4675382"/>
          </a:xfrm>
          <a:prstGeom prst="rect">
            <a:avLst/>
          </a:prstGeom>
          <a:noFill/>
        </p:spPr>
        <p:txBody>
          <a:bodyPr wrap="square">
            <a:spAutoFit/>
          </a:bodyPr>
          <a:lstStyle/>
          <a:p>
            <a:pPr algn="just">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 </a:t>
            </a:r>
            <a:r>
              <a:rPr lang="pt-BR" sz="1200" dirty="0">
                <a:latin typeface="+mj-lt"/>
                <a:ea typeface="Calibri" panose="020F0502020204030204" pitchFamily="34" charset="0"/>
                <a:cs typeface="Times New Roman" panose="02020603050405020304" pitchFamily="18" charset="0"/>
              </a:rPr>
              <a:t>1º – A Comissão será composta pelos conselheiros suplentes e terá como seu Presidente nato o Presidente do Conselho que, ouvido o respectivo Plenário, poderá indicar novos nomes, quando ocorrer a necessidade de substituição de seus integrantes.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2º – A Comissão Permanente de Ética será instalada no dia da posse dos Conselheiros, mediante a reunião do Presidente com os Suplentes para a eleição de seu Secretário.</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3º – Aplicam-se, no que couber, as normas deste Estatuto para o funcionamento </a:t>
            </a:r>
            <a:r>
              <a:rPr lang="pt-BR" sz="1200" dirty="0" smtClean="0">
                <a:latin typeface="+mj-lt"/>
                <a:ea typeface="Calibri" panose="020F0502020204030204" pitchFamily="34" charset="0"/>
                <a:cs typeface="Times New Roman" panose="02020603050405020304" pitchFamily="18" charset="0"/>
              </a:rPr>
              <a:t>da Comissão </a:t>
            </a:r>
            <a:r>
              <a:rPr lang="pt-BR" sz="1200" dirty="0">
                <a:latin typeface="+mj-lt"/>
                <a:ea typeface="Calibri" panose="020F0502020204030204" pitchFamily="34" charset="0"/>
                <a:cs typeface="Times New Roman" panose="02020603050405020304" pitchFamily="18" charset="0"/>
              </a:rPr>
              <a:t>Permanente de Ética, observado que o Conselho Federal baixará </a:t>
            </a:r>
            <a:r>
              <a:rPr lang="pt-BR" sz="1200" dirty="0" smtClean="0">
                <a:latin typeface="+mj-lt"/>
                <a:ea typeface="Calibri" panose="020F0502020204030204" pitchFamily="34" charset="0"/>
                <a:cs typeface="Times New Roman" panose="02020603050405020304" pitchFamily="18" charset="0"/>
              </a:rPr>
              <a:t>resolução específica </a:t>
            </a:r>
            <a:r>
              <a:rPr lang="pt-BR" sz="1200" dirty="0">
                <a:latin typeface="+mj-lt"/>
                <a:ea typeface="Calibri" panose="020F0502020204030204" pitchFamily="34" charset="0"/>
                <a:cs typeface="Times New Roman" panose="02020603050405020304" pitchFamily="18" charset="0"/>
              </a:rPr>
              <a:t>para julgamento de processos éticos onde sejam-garantidos: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 – Que a apreciação de matéria ética e seus procedimentos correrão em sigilo, e a reunião de julgamento dos autos será secreta, dela participando os membros da CPE, os envolvidos e seus procuradores legais.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II – Que o Presidente da Comissão de Ética só votará se ocorrer empate na decisão do feito, aplicando o voto de qualidade.</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III – Que os acusados terão ampla liberdade de defesa.</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4º – A CPE do CONFERP só atuará se provocada pelos Conselhos Regionais </a:t>
            </a:r>
            <a:r>
              <a:rPr lang="pt-BR" sz="1200" dirty="0" smtClean="0">
                <a:latin typeface="+mj-lt"/>
                <a:ea typeface="Calibri" panose="020F0502020204030204" pitchFamily="34" charset="0"/>
                <a:cs typeface="Times New Roman" panose="02020603050405020304" pitchFamily="18" charset="0"/>
              </a:rPr>
              <a:t>para julgamento </a:t>
            </a:r>
            <a:r>
              <a:rPr lang="pt-BR" sz="1200" dirty="0">
                <a:latin typeface="+mj-lt"/>
                <a:ea typeface="Calibri" panose="020F0502020204030204" pitchFamily="34" charset="0"/>
                <a:cs typeface="Times New Roman" panose="02020603050405020304" pitchFamily="18" charset="0"/>
              </a:rPr>
              <a:t>de autos em grau de recurso, para apreciação de denúncias quanto </a:t>
            </a:r>
            <a:r>
              <a:rPr lang="pt-BR" sz="1200" dirty="0" smtClean="0">
                <a:latin typeface="+mj-lt"/>
                <a:ea typeface="Calibri" panose="020F0502020204030204" pitchFamily="34" charset="0"/>
                <a:cs typeface="Times New Roman" panose="02020603050405020304" pitchFamily="18" charset="0"/>
              </a:rPr>
              <a:t>a procedimentos </a:t>
            </a:r>
            <a:r>
              <a:rPr lang="pt-BR" sz="1200" dirty="0">
                <a:latin typeface="+mj-lt"/>
                <a:ea typeface="Calibri" panose="020F0502020204030204" pitchFamily="34" charset="0"/>
                <a:cs typeface="Times New Roman" panose="02020603050405020304" pitchFamily="18" charset="0"/>
              </a:rPr>
              <a:t>antiéticos de Conselheiros Regionais ou Federais e nos termos em que dispuser a resolução a que se refere </a:t>
            </a:r>
            <a:r>
              <a:rPr lang="pt-BR" sz="1200" dirty="0" smtClean="0">
                <a:latin typeface="+mj-lt"/>
                <a:ea typeface="Calibri" panose="020F0502020204030204" pitchFamily="34" charset="0"/>
                <a:cs typeface="Times New Roman" panose="02020603050405020304" pitchFamily="18" charset="0"/>
              </a:rPr>
              <a:t>o-§- </a:t>
            </a:r>
            <a:r>
              <a:rPr lang="pt-BR" sz="1200" dirty="0">
                <a:latin typeface="+mj-lt"/>
                <a:ea typeface="Calibri" panose="020F0502020204030204" pitchFamily="34" charset="0"/>
                <a:cs typeface="Times New Roman" panose="02020603050405020304" pitchFamily="18" charset="0"/>
              </a:rPr>
              <a:t>anterior.</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5º – Para o cumprimento do disposto no inciso III deste artigo, a CPE submeterá</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previamente para aprovação da Diretoria-Executiva de seu Conselho o programa a </a:t>
            </a:r>
            <a:r>
              <a:rPr lang="pt-BR" sz="1200" dirty="0" smtClean="0">
                <a:latin typeface="+mj-lt"/>
                <a:ea typeface="Calibri" panose="020F0502020204030204" pitchFamily="34" charset="0"/>
                <a:cs typeface="Times New Roman" panose="02020603050405020304" pitchFamily="18" charset="0"/>
              </a:rPr>
              <a:t>ser cumprido </a:t>
            </a:r>
            <a:r>
              <a:rPr lang="pt-BR" sz="1200" dirty="0">
                <a:latin typeface="+mj-lt"/>
                <a:ea typeface="Calibri" panose="020F0502020204030204" pitchFamily="34" charset="0"/>
                <a:cs typeface="Times New Roman" panose="02020603050405020304" pitchFamily="18" charset="0"/>
              </a:rPr>
              <a:t>e sua competente planilha orçamentária.</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9205484" cy="3584699"/>
          </a:xfrm>
          <a:prstGeom prst="rect">
            <a:avLst/>
          </a:prstGeom>
          <a:noFill/>
        </p:spPr>
        <p:txBody>
          <a:bodyPr wrap="square">
            <a:spAutoFit/>
          </a:bodyPr>
          <a:lstStyle/>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Comissão Especial:</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Art.-86 da RN 049/2003 – A Comissão-Especial-será:</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 – Criada a partir das necessidades de cada Conselho, por Portaria de seu Presidente.</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II – Constituída por até cinco profissionais, nomeados na Portaria que a criar:</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1º – Os integrantes serão profissionais em dia com suas obrigações estatutárias </a:t>
            </a:r>
            <a:r>
              <a:rPr lang="pt-BR" sz="1200" dirty="0" smtClean="0">
                <a:latin typeface="+mj-lt"/>
                <a:ea typeface="Calibri" panose="020F0502020204030204" pitchFamily="34" charset="0"/>
                <a:cs typeface="Calibri Light" panose="020F0302020204030204" pitchFamily="34" charset="0"/>
              </a:rPr>
              <a:t>e sociais</a:t>
            </a:r>
            <a:r>
              <a:rPr lang="pt-BR" sz="1200" dirty="0">
                <a:latin typeface="+mj-lt"/>
                <a:ea typeface="Calibri" panose="020F0502020204030204" pitchFamily="34" charset="0"/>
                <a:cs typeface="Calibri Light" panose="020F0302020204030204" pitchFamily="34" charset="0"/>
              </a:rPr>
              <a:t>, excetuando-se aquelas comissões definidas nas resoluções do CONFERP e que poderão ser criadas para a realização de ações técnicas, contábeis ou jurídicas.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2º – A Comissão Especial será coordenada por um dos conselheiros efetivos ou suplentes.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3º – Quando da criação de Comissão Especial no CONFERP, o Presidente </a:t>
            </a:r>
            <a:r>
              <a:rPr lang="pt-BR" sz="1200" dirty="0" smtClean="0">
                <a:latin typeface="+mj-lt"/>
                <a:ea typeface="Calibri" panose="020F0502020204030204" pitchFamily="34" charset="0"/>
                <a:cs typeface="Calibri Light" panose="020F0302020204030204" pitchFamily="34" charset="0"/>
              </a:rPr>
              <a:t>verificará previamente </a:t>
            </a:r>
            <a:r>
              <a:rPr lang="pt-BR" sz="1200" dirty="0">
                <a:latin typeface="+mj-lt"/>
                <a:ea typeface="Calibri" panose="020F0502020204030204" pitchFamily="34" charset="0"/>
                <a:cs typeface="Calibri Light" panose="020F0302020204030204" pitchFamily="34" charset="0"/>
              </a:rPr>
              <a:t>com os Conselhos Regionais, se o profissional indicado satisfaz as exigências do § 1º deste artigo.</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 87 da RN 049/2003 – Os profissionais nomeados escolherão entre si o </a:t>
            </a:r>
            <a:r>
              <a:rPr lang="pt-BR" sz="1200" dirty="0" smtClean="0">
                <a:latin typeface="+mj-lt"/>
                <a:ea typeface="Calibri" panose="020F0502020204030204" pitchFamily="34" charset="0"/>
                <a:cs typeface="Calibri Light" panose="020F0302020204030204" pitchFamily="34" charset="0"/>
              </a:rPr>
              <a:t>Secretário da </a:t>
            </a:r>
            <a:r>
              <a:rPr lang="pt-BR" sz="1200" dirty="0">
                <a:latin typeface="+mj-lt"/>
                <a:ea typeface="Calibri" panose="020F0502020204030204" pitchFamily="34" charset="0"/>
                <a:cs typeface="Calibri Light" panose="020F0302020204030204" pitchFamily="34" charset="0"/>
              </a:rPr>
              <a:t>Comissão encarregado de secretariar suas reuniões.</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906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sz="1400" dirty="0" smtClean="0">
              <a:solidFill>
                <a:schemeClr val="tx1"/>
              </a:solidFill>
            </a:endParaRPr>
          </a:p>
          <a:p>
            <a:pPr marL="0" indent="0" algn="ctr">
              <a:buNone/>
            </a:pPr>
            <a:r>
              <a:rPr lang="pt-BR" dirty="0" smtClean="0">
                <a:solidFill>
                  <a:schemeClr val="tx1"/>
                </a:solidFill>
              </a:rPr>
              <a:t>Conselheiros </a:t>
            </a:r>
            <a:r>
              <a:rPr lang="pt-BR" dirty="0">
                <a:solidFill>
                  <a:schemeClr val="tx1"/>
                </a:solidFill>
              </a:rPr>
              <a:t>efetivos</a:t>
            </a:r>
          </a:p>
          <a:p>
            <a:pPr marL="0" indent="0" algn="ctr">
              <a:buNone/>
            </a:pPr>
            <a:endParaRPr lang="pt-BR" sz="1400" dirty="0" smtClean="0">
              <a:solidFill>
                <a:schemeClr val="tx1"/>
              </a:solidFill>
            </a:endParaRPr>
          </a:p>
          <a:p>
            <a:pPr marL="0" indent="0" algn="ctr">
              <a:buNone/>
            </a:pPr>
            <a:endParaRPr lang="pt-BR" sz="1400" dirty="0">
              <a:solidFill>
                <a:schemeClr val="tx1"/>
              </a:solidFill>
            </a:endParaRPr>
          </a:p>
          <a:p>
            <a:pPr marL="0" indent="0" algn="ctr">
              <a:buNone/>
            </a:pPr>
            <a:endParaRPr lang="pt-BR" sz="1400" dirty="0" smtClean="0">
              <a:solidFill>
                <a:schemeClr val="tx1"/>
              </a:solidFill>
            </a:endParaRPr>
          </a:p>
          <a:p>
            <a:pPr marL="0" indent="0" algn="ctr">
              <a:buNone/>
            </a:pPr>
            <a:endParaRPr lang="pt-BR" sz="1400" dirty="0">
              <a:solidFill>
                <a:schemeClr val="tx1"/>
              </a:solidFill>
            </a:endParaRPr>
          </a:p>
          <a:p>
            <a:pPr marL="0" indent="0" algn="just">
              <a:buNone/>
            </a:pPr>
            <a:r>
              <a:rPr lang="pt-BR" sz="1400" dirty="0" smtClean="0"/>
              <a:t>Diego Pereira da Maia </a:t>
            </a:r>
            <a:r>
              <a:rPr lang="pt-BR" sz="1400" dirty="0"/>
              <a:t>– </a:t>
            </a:r>
            <a:r>
              <a:rPr lang="pt-BR" sz="1400" dirty="0" smtClean="0"/>
              <a:t>nº 3482</a:t>
            </a:r>
          </a:p>
          <a:p>
            <a:pPr marL="0" indent="0" algn="just">
              <a:buNone/>
            </a:pPr>
            <a:r>
              <a:rPr lang="pt-BR" sz="1400" dirty="0" smtClean="0"/>
              <a:t>Eduardo Baldasso Coelho Júnior </a:t>
            </a:r>
            <a:r>
              <a:rPr lang="pt-BR" sz="1400" dirty="0"/>
              <a:t>– </a:t>
            </a:r>
            <a:r>
              <a:rPr lang="pt-BR" sz="1400" dirty="0" smtClean="0"/>
              <a:t>nº 3796</a:t>
            </a:r>
          </a:p>
          <a:p>
            <a:pPr marL="0" indent="0" algn="just">
              <a:buNone/>
            </a:pPr>
            <a:r>
              <a:rPr lang="pt-BR" sz="1400" dirty="0" smtClean="0"/>
              <a:t>Lara Perdigão </a:t>
            </a:r>
            <a:r>
              <a:rPr lang="pt-BR" sz="1400" dirty="0" err="1" smtClean="0"/>
              <a:t>Léllis</a:t>
            </a:r>
            <a:r>
              <a:rPr lang="pt-BR" sz="1400" dirty="0" smtClean="0"/>
              <a:t> Ferreira </a:t>
            </a:r>
            <a:r>
              <a:rPr lang="pt-BR" sz="1400" dirty="0"/>
              <a:t>– </a:t>
            </a:r>
            <a:r>
              <a:rPr lang="pt-BR" sz="1400" dirty="0" smtClean="0"/>
              <a:t>nº 3304</a:t>
            </a:r>
          </a:p>
          <a:p>
            <a:pPr marL="0" indent="0">
              <a:buNone/>
            </a:pPr>
            <a:r>
              <a:rPr lang="pt-BR" sz="1400" dirty="0" smtClean="0"/>
              <a:t>Luciane Brentano Pacheco </a:t>
            </a:r>
            <a:r>
              <a:rPr lang="pt-BR" sz="1400" dirty="0"/>
              <a:t>– </a:t>
            </a:r>
            <a:r>
              <a:rPr lang="pt-BR" sz="1400" dirty="0" smtClean="0"/>
              <a:t>nº 1681</a:t>
            </a:r>
            <a:endParaRPr lang="pt-BR" sz="1400" dirty="0">
              <a:solidFill>
                <a:schemeClr val="tx1"/>
              </a:solidFill>
            </a:endParaRPr>
          </a:p>
          <a:p>
            <a:pPr marL="0" indent="0" algn="just">
              <a:buNone/>
            </a:pPr>
            <a:endParaRPr lang="pt-BR" sz="1100" dirty="0">
              <a:solidFill>
                <a:schemeClr val="tx1"/>
              </a:solidFill>
            </a:endParaRPr>
          </a:p>
          <a:p>
            <a:pPr marL="0" indent="0" algn="just">
              <a:buNone/>
            </a:pPr>
            <a:endParaRPr lang="pt-BR" sz="1400"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7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9205484" cy="3584699"/>
          </a:xfrm>
          <a:prstGeom prst="rect">
            <a:avLst/>
          </a:prstGeom>
          <a:noFill/>
        </p:spPr>
        <p:txBody>
          <a:bodyPr wrap="square">
            <a:spAutoFit/>
          </a:bodyPr>
          <a:lstStyle/>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Comissão Especial:</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Art.-86 da RN 049/2003 – A Comissão-Especial-será:</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 – Criada a partir das necessidades de cada Conselho, por Portaria de seu Presidente.</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II – Constituída por até cinco profissionais, nomeados na Portaria que a criar:</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1º – Os integrantes serão profissionais em dia com suas obrigações estatutárias </a:t>
            </a:r>
            <a:r>
              <a:rPr lang="pt-BR" sz="1200" dirty="0" smtClean="0">
                <a:latin typeface="+mj-lt"/>
                <a:ea typeface="Calibri" panose="020F0502020204030204" pitchFamily="34" charset="0"/>
                <a:cs typeface="Calibri Light" panose="020F0302020204030204" pitchFamily="34" charset="0"/>
              </a:rPr>
              <a:t>e sociais</a:t>
            </a:r>
            <a:r>
              <a:rPr lang="pt-BR" sz="1200" dirty="0">
                <a:latin typeface="+mj-lt"/>
                <a:ea typeface="Calibri" panose="020F0502020204030204" pitchFamily="34" charset="0"/>
                <a:cs typeface="Calibri Light" panose="020F0302020204030204" pitchFamily="34" charset="0"/>
              </a:rPr>
              <a:t>, excetuando-se aquelas comissões definidas nas resoluções do CONFERP e que poderão ser criadas para a realização de ações técnicas, contábeis ou jurídicas.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2º – A Comissão Especial será coordenada por um dos conselheiros efetivos ou suplentes.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3º – Quando da criação de Comissão Especial no CONFERP, o Presidente </a:t>
            </a:r>
            <a:r>
              <a:rPr lang="pt-BR" sz="1200" dirty="0" smtClean="0">
                <a:latin typeface="+mj-lt"/>
                <a:ea typeface="Calibri" panose="020F0502020204030204" pitchFamily="34" charset="0"/>
                <a:cs typeface="Calibri Light" panose="020F0302020204030204" pitchFamily="34" charset="0"/>
              </a:rPr>
              <a:t>verificará previamente </a:t>
            </a:r>
            <a:r>
              <a:rPr lang="pt-BR" sz="1200" dirty="0">
                <a:latin typeface="+mj-lt"/>
                <a:ea typeface="Calibri" panose="020F0502020204030204" pitchFamily="34" charset="0"/>
                <a:cs typeface="Calibri Light" panose="020F0302020204030204" pitchFamily="34" charset="0"/>
              </a:rPr>
              <a:t>com os Conselhos Regionais, se o profissional indicado satisfaz as exigências do § 1º deste artigo.</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 87 da RN 049/2003 – Os profissionais nomeados escolherão entre si o </a:t>
            </a:r>
            <a:r>
              <a:rPr lang="pt-BR" sz="1200" dirty="0" smtClean="0">
                <a:latin typeface="+mj-lt"/>
                <a:ea typeface="Calibri" panose="020F0502020204030204" pitchFamily="34" charset="0"/>
                <a:cs typeface="Calibri Light" panose="020F0302020204030204" pitchFamily="34" charset="0"/>
              </a:rPr>
              <a:t>Secretário da </a:t>
            </a:r>
            <a:r>
              <a:rPr lang="pt-BR" sz="1200" dirty="0">
                <a:latin typeface="+mj-lt"/>
                <a:ea typeface="Calibri" panose="020F0502020204030204" pitchFamily="34" charset="0"/>
                <a:cs typeface="Calibri Light" panose="020F0302020204030204" pitchFamily="34" charset="0"/>
              </a:rPr>
              <a:t>Comissão encarregado de secretariar suas reuniões.</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417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86354" y="99154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9205484" cy="3588098"/>
          </a:xfrm>
          <a:prstGeom prst="rect">
            <a:avLst/>
          </a:prstGeom>
          <a:noFill/>
        </p:spPr>
        <p:txBody>
          <a:bodyPr wrap="square">
            <a:spAutoFit/>
          </a:bodyPr>
          <a:lstStyle/>
          <a:p>
            <a:pPr>
              <a:lnSpc>
                <a:spcPct val="107000"/>
              </a:lnSpc>
              <a:spcAft>
                <a:spcPts val="800"/>
              </a:spcAft>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400" dirty="0" smtClean="0">
                <a:ea typeface="Calibri" panose="020F0502020204030204" pitchFamily="34" charset="0"/>
                <a:cs typeface="Times New Roman" panose="02020603050405020304" pitchFamily="18" charset="0"/>
              </a:rPr>
              <a:t>Metas </a:t>
            </a:r>
            <a:r>
              <a:rPr lang="pt-BR" sz="1400" dirty="0">
                <a:ea typeface="Calibri" panose="020F0502020204030204" pitchFamily="34" charset="0"/>
                <a:cs typeface="Times New Roman" panose="02020603050405020304" pitchFamily="18" charset="0"/>
              </a:rPr>
              <a:t>em </a:t>
            </a:r>
            <a:r>
              <a:rPr lang="pt-BR" sz="1400" dirty="0" smtClean="0">
                <a:ea typeface="Calibri" panose="020F0502020204030204" pitchFamily="34" charset="0"/>
                <a:cs typeface="Times New Roman" panose="02020603050405020304" pitchFamily="18" charset="0"/>
              </a:rPr>
              <a:t>2022:</a:t>
            </a:r>
            <a:r>
              <a:rPr lang="pt-BR" sz="1400" dirty="0" smtClean="0"/>
              <a:t> </a:t>
            </a:r>
            <a:r>
              <a:rPr lang="pt-BR" sz="1400" dirty="0">
                <a:ea typeface="Calibri" panose="020F0502020204030204" pitchFamily="34" charset="0"/>
                <a:cs typeface="Times New Roman" panose="02020603050405020304" pitchFamily="18" charset="0"/>
              </a:rPr>
              <a:t> </a:t>
            </a:r>
            <a:endParaRPr lang="pt-BR" sz="1400" dirty="0" smtClean="0">
              <a:ea typeface="Calibri" panose="020F0502020204030204" pitchFamily="34" charset="0"/>
              <a:cs typeface="Times New Roman" panose="02020603050405020304" pitchFamily="18" charset="0"/>
            </a:endParaRPr>
          </a:p>
          <a:p>
            <a:pPr>
              <a:lnSpc>
                <a:spcPct val="107000"/>
              </a:lnSpc>
              <a:spcAft>
                <a:spcPts val="800"/>
              </a:spcAft>
            </a:pPr>
            <a:endParaRPr lang="pt-BR" sz="1400" dirty="0">
              <a:ea typeface="Calibri" panose="020F0502020204030204" pitchFamily="34" charset="0"/>
              <a:cs typeface="Times New Roman" panose="02020603050405020304" pitchFamily="18" charset="0"/>
            </a:endParaRPr>
          </a:p>
          <a:p>
            <a:pPr>
              <a:lnSpc>
                <a:spcPct val="107000"/>
              </a:lnSpc>
              <a:spcAft>
                <a:spcPts val="800"/>
              </a:spcAft>
            </a:pPr>
            <a:r>
              <a:rPr lang="pt-BR" sz="1400" dirty="0">
                <a:ea typeface="Calibri" panose="020F0502020204030204" pitchFamily="34" charset="0"/>
                <a:cs typeface="Times New Roman" panose="02020603050405020304" pitchFamily="18" charset="0"/>
              </a:rPr>
              <a:t>•	incremento de ações na fiscalização </a:t>
            </a:r>
          </a:p>
          <a:p>
            <a:pPr>
              <a:lnSpc>
                <a:spcPct val="107000"/>
              </a:lnSpc>
              <a:spcAft>
                <a:spcPts val="800"/>
              </a:spcAft>
            </a:pPr>
            <a:r>
              <a:rPr lang="pt-BR" sz="1400" dirty="0">
                <a:ea typeface="Calibri" panose="020F0502020204030204" pitchFamily="34" charset="0"/>
                <a:cs typeface="Times New Roman" panose="02020603050405020304" pitchFamily="18" charset="0"/>
              </a:rPr>
              <a:t>•	redução dos custos operacionais</a:t>
            </a:r>
          </a:p>
          <a:p>
            <a:pPr>
              <a:lnSpc>
                <a:spcPct val="107000"/>
              </a:lnSpc>
              <a:spcAft>
                <a:spcPts val="800"/>
              </a:spcAft>
            </a:pPr>
            <a:r>
              <a:rPr lang="pt-BR" sz="1400" dirty="0">
                <a:ea typeface="Calibri" panose="020F0502020204030204" pitchFamily="34" charset="0"/>
                <a:cs typeface="Times New Roman" panose="02020603050405020304" pitchFamily="18" charset="0"/>
              </a:rPr>
              <a:t>•	busca de alternativas para o aumento de receita</a:t>
            </a:r>
          </a:p>
          <a:p>
            <a:pPr>
              <a:lnSpc>
                <a:spcPct val="107000"/>
              </a:lnSpc>
              <a:spcAft>
                <a:spcPts val="800"/>
              </a:spcAft>
            </a:pPr>
            <a:r>
              <a:rPr lang="pt-BR" sz="1400" dirty="0">
                <a:ea typeface="Calibri" panose="020F0502020204030204" pitchFamily="34" charset="0"/>
                <a:cs typeface="Times New Roman" panose="02020603050405020304" pitchFamily="18" charset="0"/>
              </a:rPr>
              <a:t>•	melhoria contínua no relacionamento com entidades</a:t>
            </a:r>
          </a:p>
          <a:p>
            <a:pPr>
              <a:lnSpc>
                <a:spcPct val="107000"/>
              </a:lnSpc>
              <a:spcAft>
                <a:spcPts val="800"/>
              </a:spcAft>
            </a:pPr>
            <a:r>
              <a:rPr lang="pt-BR" sz="1400" dirty="0">
                <a:ea typeface="Calibri" panose="020F0502020204030204" pitchFamily="34" charset="0"/>
                <a:cs typeface="Times New Roman" panose="02020603050405020304" pitchFamily="18" charset="0"/>
              </a:rPr>
              <a:t>•	aproximação das IES</a:t>
            </a:r>
          </a:p>
          <a:p>
            <a:pPr>
              <a:lnSpc>
                <a:spcPct val="107000"/>
              </a:lnSpc>
              <a:spcAft>
                <a:spcPts val="800"/>
              </a:spcAft>
            </a:pPr>
            <a:r>
              <a:rPr lang="pt-BR" sz="1400" dirty="0">
                <a:ea typeface="Calibri" panose="020F0502020204030204" pitchFamily="34" charset="0"/>
                <a:cs typeface="Times New Roman" panose="02020603050405020304" pitchFamily="18" charset="0"/>
              </a:rPr>
              <a:t>•	maior agilidade na disponibilização de informações no site </a:t>
            </a:r>
          </a:p>
          <a:p>
            <a:pPr>
              <a:lnSpc>
                <a:spcPct val="107000"/>
              </a:lnSpc>
              <a:spcAft>
                <a:spcPts val="800"/>
              </a:spcAft>
            </a:pPr>
            <a:r>
              <a:rPr lang="pt-BR" sz="1400" dirty="0">
                <a:ea typeface="Calibri" panose="020F0502020204030204" pitchFamily="34" charset="0"/>
                <a:cs typeface="Times New Roman" panose="02020603050405020304" pitchFamily="18" charset="0"/>
              </a:rPr>
              <a:t>•	continuidade das ações para a entrega de carteiras profissionais em </a:t>
            </a:r>
            <a:r>
              <a:rPr lang="pt-BR" sz="1400" dirty="0" smtClean="0">
                <a:ea typeface="Calibri" panose="020F0502020204030204" pitchFamily="34" charset="0"/>
                <a:cs typeface="Times New Roman" panose="02020603050405020304" pitchFamily="18" charset="0"/>
              </a:rPr>
              <a:t>solenidade</a:t>
            </a:r>
            <a:endParaRPr lang="pt-B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460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420" y="560526"/>
            <a:ext cx="2335850" cy="1732987"/>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 xmlns:a16="http://schemas.microsoft.com/office/drawing/2014/main" id="{D52B95E9-6C47-4E02-87EB-CFC6E0FA1C75}"/>
              </a:ext>
            </a:extLst>
          </p:cNvPr>
          <p:cNvSpPr txBox="1"/>
          <p:nvPr/>
        </p:nvSpPr>
        <p:spPr>
          <a:xfrm>
            <a:off x="772234" y="1855625"/>
            <a:ext cx="9205484" cy="590162"/>
          </a:xfrm>
          <a:prstGeom prst="rect">
            <a:avLst/>
          </a:prstGeom>
          <a:noFill/>
        </p:spPr>
        <p:txBody>
          <a:bodyPr wrap="square">
            <a:spAutoFit/>
          </a:bodyPr>
          <a:lstStyle/>
          <a:p>
            <a:pPr>
              <a:lnSpc>
                <a:spcPct val="107000"/>
              </a:lnSpc>
              <a:spcAft>
                <a:spcPts val="800"/>
              </a:spcAft>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Agrupar 1">
            <a:extLst>
              <a:ext uri="{FF2B5EF4-FFF2-40B4-BE49-F238E27FC236}">
                <a16:creationId xmlns:a16="http://schemas.microsoft.com/office/drawing/2014/main" xmlns="" id="{059FCBE6-A9E1-4CD1-B84E-633B3DFFEACE}"/>
              </a:ext>
            </a:extLst>
          </p:cNvPr>
          <p:cNvGrpSpPr/>
          <p:nvPr/>
        </p:nvGrpSpPr>
        <p:grpSpPr>
          <a:xfrm>
            <a:off x="3563693" y="4391698"/>
            <a:ext cx="3642342" cy="1501579"/>
            <a:chOff x="1037795" y="5257161"/>
            <a:chExt cx="3642342" cy="1501579"/>
          </a:xfrm>
        </p:grpSpPr>
        <p:sp>
          <p:nvSpPr>
            <p:cNvPr id="10" name="CaixaDeTexto 7">
              <a:extLst>
                <a:ext uri="{FF2B5EF4-FFF2-40B4-BE49-F238E27FC236}">
                  <a16:creationId xmlns:a16="http://schemas.microsoft.com/office/drawing/2014/main" xmlns="" id="{E58A10FB-928E-4D93-90F3-068082D2CE1C}"/>
                </a:ext>
              </a:extLst>
            </p:cNvPr>
            <p:cNvSpPr txBox="1">
              <a:spLocks noChangeArrowheads="1"/>
            </p:cNvSpPr>
            <p:nvPr/>
          </p:nvSpPr>
          <p:spPr bwMode="auto">
            <a:xfrm>
              <a:off x="1616766" y="5323151"/>
              <a:ext cx="1762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a:t>5</a:t>
              </a:r>
              <a:r>
                <a:rPr lang="pt-BR" altLang="pt-BR" sz="2000" b="1" dirty="0" smtClean="0"/>
                <a:t>1 3224.8354</a:t>
              </a:r>
              <a:endParaRPr lang="pt-BR" altLang="pt-BR" sz="2000" b="1" dirty="0"/>
            </a:p>
          </p:txBody>
        </p:sp>
        <p:pic>
          <p:nvPicPr>
            <p:cNvPr id="11" name="Gráfico 9" descr="Telefone">
              <a:extLst>
                <a:ext uri="{FF2B5EF4-FFF2-40B4-BE49-F238E27FC236}">
                  <a16:creationId xmlns:a16="http://schemas.microsoft.com/office/drawing/2014/main" xmlns="" id="{40314AF3-7C24-46BA-9F7C-FFF7DDFDE3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5" y="5257161"/>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áfico 11" descr="Email">
              <a:extLst>
                <a:ext uri="{FF2B5EF4-FFF2-40B4-BE49-F238E27FC236}">
                  <a16:creationId xmlns:a16="http://schemas.microsoft.com/office/drawing/2014/main" xmlns="" id="{5EB3B81E-87EA-4D68-BF14-0C70D0B3A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95" y="5723261"/>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áfico 13" descr="Mundo">
              <a:extLst>
                <a:ext uri="{FF2B5EF4-FFF2-40B4-BE49-F238E27FC236}">
                  <a16:creationId xmlns:a16="http://schemas.microsoft.com/office/drawing/2014/main" xmlns="" id="{88D790F3-4902-4A2F-9909-38A7D54852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795" y="6275989"/>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5">
              <a:extLst>
                <a:ext uri="{FF2B5EF4-FFF2-40B4-BE49-F238E27FC236}">
                  <a16:creationId xmlns:a16="http://schemas.microsoft.com/office/drawing/2014/main" xmlns="" id="{03AE8942-5DEC-4FCD-8B61-6DE043B1200A}"/>
                </a:ext>
              </a:extLst>
            </p:cNvPr>
            <p:cNvSpPr txBox="1">
              <a:spLocks noChangeArrowheads="1"/>
            </p:cNvSpPr>
            <p:nvPr/>
          </p:nvSpPr>
          <p:spPr bwMode="auto">
            <a:xfrm>
              <a:off x="1616766" y="5805902"/>
              <a:ext cx="30633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smtClean="0"/>
                <a:t>conrerp4@conrerp4.org.br</a:t>
              </a:r>
              <a:endParaRPr lang="pt-BR" altLang="pt-BR" sz="2000" b="1" dirty="0"/>
            </a:p>
          </p:txBody>
        </p:sp>
        <p:sp>
          <p:nvSpPr>
            <p:cNvPr id="15" name="CaixaDeTexto 16">
              <a:extLst>
                <a:ext uri="{FF2B5EF4-FFF2-40B4-BE49-F238E27FC236}">
                  <a16:creationId xmlns:a16="http://schemas.microsoft.com/office/drawing/2014/main" xmlns="" id="{340EA0F2-47FD-43FD-926A-6B9AD16951DD}"/>
                </a:ext>
              </a:extLst>
            </p:cNvPr>
            <p:cNvSpPr txBox="1">
              <a:spLocks noChangeArrowheads="1"/>
            </p:cNvSpPr>
            <p:nvPr/>
          </p:nvSpPr>
          <p:spPr bwMode="auto">
            <a:xfrm>
              <a:off x="1616766" y="6275989"/>
              <a:ext cx="2506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smtClean="0"/>
                <a:t>www.conrerp4.org.br</a:t>
              </a:r>
              <a:endParaRPr lang="pt-BR" altLang="pt-BR" sz="2000" b="1" dirty="0"/>
            </a:p>
          </p:txBody>
        </p:sp>
      </p:grpSp>
    </p:spTree>
    <p:extLst>
      <p:ext uri="{BB962C8B-B14F-4D97-AF65-F5344CB8AC3E}">
        <p14:creationId xmlns:p14="http://schemas.microsoft.com/office/powerpoint/2010/main" val="76538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r>
              <a:rPr lang="pt-BR" b="1" dirty="0" smtClean="0"/>
              <a:t>   </a:t>
            </a:r>
            <a:r>
              <a:rPr lang="pt-BR" dirty="0" smtClean="0">
                <a:solidFill>
                  <a:schemeClr val="tx1"/>
                </a:solidFill>
              </a:rPr>
              <a:t>Conselheiros Suplentes </a:t>
            </a:r>
          </a:p>
          <a:p>
            <a:pPr marL="0" indent="0" algn="ctr">
              <a:buNone/>
            </a:pPr>
            <a:endParaRPr lang="pt-BR" dirty="0">
              <a:solidFill>
                <a:schemeClr val="tx1"/>
              </a:solidFill>
            </a:endParaRPr>
          </a:p>
          <a:p>
            <a:pPr marL="0" indent="0" algn="ctr">
              <a:buNone/>
            </a:pPr>
            <a:endParaRPr lang="pt-BR" dirty="0" smtClean="0">
              <a:solidFill>
                <a:schemeClr val="tx1"/>
              </a:solidFill>
            </a:endParaRPr>
          </a:p>
          <a:p>
            <a:pPr marL="0" indent="0" algn="ctr">
              <a:buNone/>
            </a:pPr>
            <a:endParaRPr lang="pt-BR" dirty="0">
              <a:solidFill>
                <a:schemeClr val="tx1"/>
              </a:solidFill>
            </a:endParaRPr>
          </a:p>
          <a:p>
            <a:pPr marL="0" indent="0">
              <a:buNone/>
            </a:pPr>
            <a:r>
              <a:rPr lang="pt-BR" sz="1400" dirty="0"/>
              <a:t>Ana </a:t>
            </a:r>
            <a:r>
              <a:rPr lang="pt-BR" sz="1400" dirty="0" smtClean="0"/>
              <a:t>Paula Backes </a:t>
            </a:r>
            <a:r>
              <a:rPr lang="pt-BR" sz="1400" dirty="0"/>
              <a:t>– nº </a:t>
            </a:r>
            <a:r>
              <a:rPr lang="pt-BR" sz="1400" dirty="0" smtClean="0"/>
              <a:t>3893</a:t>
            </a:r>
          </a:p>
          <a:p>
            <a:pPr marL="0" indent="0">
              <a:buNone/>
            </a:pPr>
            <a:r>
              <a:rPr lang="pt-BR" sz="1400" dirty="0" smtClean="0"/>
              <a:t>Claudia Mara </a:t>
            </a:r>
            <a:r>
              <a:rPr lang="pt-BR" sz="1400" dirty="0" err="1" smtClean="0"/>
              <a:t>Pontel</a:t>
            </a:r>
            <a:r>
              <a:rPr lang="pt-BR" sz="1400" dirty="0" smtClean="0"/>
              <a:t> </a:t>
            </a:r>
            <a:r>
              <a:rPr lang="pt-BR" sz="1400" dirty="0"/>
              <a:t>– nº </a:t>
            </a:r>
            <a:r>
              <a:rPr lang="pt-BR" sz="1400" dirty="0" smtClean="0"/>
              <a:t>2499</a:t>
            </a:r>
          </a:p>
          <a:p>
            <a:pPr marL="0" indent="0">
              <a:buNone/>
            </a:pPr>
            <a:r>
              <a:rPr lang="pt-BR" sz="1400" dirty="0" err="1"/>
              <a:t>Emiliana</a:t>
            </a:r>
            <a:r>
              <a:rPr lang="pt-BR" sz="1400" dirty="0"/>
              <a:t> da Silva </a:t>
            </a:r>
            <a:r>
              <a:rPr lang="pt-BR" sz="1400" dirty="0" smtClean="0"/>
              <a:t>Campos Souza </a:t>
            </a:r>
            <a:r>
              <a:rPr lang="pt-BR" sz="1400" dirty="0"/>
              <a:t>– nº </a:t>
            </a:r>
            <a:r>
              <a:rPr lang="pt-BR" sz="1400" dirty="0" smtClean="0"/>
              <a:t>2223</a:t>
            </a:r>
          </a:p>
          <a:p>
            <a:pPr marL="0" indent="0">
              <a:buNone/>
            </a:pPr>
            <a:r>
              <a:rPr lang="pt-BR" sz="1400" dirty="0" smtClean="0"/>
              <a:t>Isadora Gomes Reis </a:t>
            </a:r>
            <a:r>
              <a:rPr lang="pt-BR" sz="1400" dirty="0"/>
              <a:t>– nº </a:t>
            </a:r>
            <a:r>
              <a:rPr lang="pt-BR" sz="1400" dirty="0" smtClean="0"/>
              <a:t>2060</a:t>
            </a:r>
          </a:p>
          <a:p>
            <a:pPr marL="0" indent="0">
              <a:buNone/>
            </a:pPr>
            <a:r>
              <a:rPr lang="pt-BR" sz="1400" dirty="0" smtClean="0"/>
              <a:t>Lana </a:t>
            </a:r>
            <a:r>
              <a:rPr lang="pt-BR" sz="1400" dirty="0" err="1" smtClean="0"/>
              <a:t>D`Avila</a:t>
            </a:r>
            <a:r>
              <a:rPr lang="pt-BR" sz="1400" dirty="0" smtClean="0"/>
              <a:t> Campanella </a:t>
            </a:r>
            <a:r>
              <a:rPr lang="pt-BR" sz="1400" dirty="0"/>
              <a:t>– nº </a:t>
            </a:r>
            <a:r>
              <a:rPr lang="pt-BR" sz="1400" dirty="0" smtClean="0"/>
              <a:t>184</a:t>
            </a:r>
            <a:r>
              <a:rPr lang="pt-BR" sz="1400" dirty="0"/>
              <a:t>3</a:t>
            </a:r>
            <a:endParaRPr lang="pt-BR" sz="1400" dirty="0" smtClean="0"/>
          </a:p>
          <a:p>
            <a:pPr marL="0" indent="0">
              <a:buNone/>
            </a:pPr>
            <a:r>
              <a:rPr lang="pt-BR" sz="1400" dirty="0" smtClean="0"/>
              <a:t>Maria Amélia Maneque Cruz </a:t>
            </a:r>
            <a:r>
              <a:rPr lang="pt-BR" sz="1400" dirty="0"/>
              <a:t>– nº </a:t>
            </a:r>
            <a:r>
              <a:rPr lang="pt-BR" sz="1400" dirty="0" smtClean="0"/>
              <a:t>2091</a:t>
            </a:r>
          </a:p>
          <a:p>
            <a:pPr marL="0" indent="0">
              <a:buNone/>
            </a:pPr>
            <a:r>
              <a:rPr lang="pt-BR" sz="1400" dirty="0" smtClean="0"/>
              <a:t>Vinicius de Oliveira Flores </a:t>
            </a:r>
            <a:r>
              <a:rPr lang="pt-BR" sz="1400" dirty="0"/>
              <a:t>– nº </a:t>
            </a:r>
            <a:r>
              <a:rPr lang="pt-BR" sz="1400" dirty="0" smtClean="0"/>
              <a:t>3123</a:t>
            </a:r>
            <a:endParaRPr lang="pt-BR" sz="1400" dirty="0">
              <a:solidFill>
                <a:schemeClr val="tx1"/>
              </a:solidFill>
            </a:endParaRPr>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9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7176" y="595313"/>
            <a:ext cx="8556999" cy="5446712"/>
          </a:xfrm>
        </p:spPr>
        <p:txBody>
          <a:bodyPr/>
          <a:lstStyle/>
          <a:p>
            <a:pPr algn="ctr"/>
            <a:endParaRPr lang="pt-BR" dirty="0" smtClean="0"/>
          </a:p>
          <a:p>
            <a:pPr marL="0" indent="0" algn="ctr">
              <a:buNone/>
            </a:pPr>
            <a:r>
              <a:rPr lang="pt-BR" b="1" dirty="0" smtClean="0"/>
              <a:t>Controle Anual de Registros  </a:t>
            </a:r>
          </a:p>
          <a:p>
            <a:pPr marL="0" indent="0" algn="ctr">
              <a:buNone/>
            </a:pPr>
            <a:endParaRPr lang="pt-BR" dirty="0"/>
          </a:p>
          <a:p>
            <a:pPr marL="0" indent="0" algn="ctr">
              <a:buNone/>
            </a:pPr>
            <a:endParaRPr lang="pt-BR" dirty="0" smtClean="0"/>
          </a:p>
          <a:p>
            <a:pPr marL="0" indent="0" algn="just">
              <a:buNone/>
            </a:pPr>
            <a:r>
              <a:rPr lang="pt-BR" dirty="0" smtClean="0"/>
              <a:t>O conselho controla anualmente a entrada de novos registro, os pedidos de baixa temporária, aposentadoria e os registros cancelados, com o intuito de evidenciar a realidade de crescimento do conselho anualmente. Com este controle conseguimos visualizar a realidade do mercado profissional de acordo com os pedidos de registros além do resultado das medidas de fiscalização.</a:t>
            </a:r>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6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639959"/>
            <a:ext cx="8596312" cy="5446712"/>
          </a:xfrm>
        </p:spPr>
        <p:txBody>
          <a:bodyPr/>
          <a:lstStyle/>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r>
              <a:rPr lang="pt-BR" b="1" dirty="0" smtClean="0"/>
              <a:t>    </a:t>
            </a: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39" y="659138"/>
            <a:ext cx="1418067" cy="1052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p:cNvGraphicFramePr>
            <a:graphicFrameLocks noGrp="1"/>
          </p:cNvGraphicFramePr>
          <p:nvPr>
            <p:extLst>
              <p:ext uri="{D42A27DB-BD31-4B8C-83A1-F6EECF244321}">
                <p14:modId xmlns:p14="http://schemas.microsoft.com/office/powerpoint/2010/main" val="4151654619"/>
              </p:ext>
            </p:extLst>
          </p:nvPr>
        </p:nvGraphicFramePr>
        <p:xfrm>
          <a:off x="1439863" y="2268071"/>
          <a:ext cx="8132310" cy="2854410"/>
        </p:xfrm>
        <a:graphic>
          <a:graphicData uri="http://schemas.openxmlformats.org/drawingml/2006/table">
            <a:tbl>
              <a:tblPr firstRow="1" bandRow="1">
                <a:tableStyleId>{5C22544A-7EE6-4342-B048-85BDC9FD1C3A}</a:tableStyleId>
              </a:tblPr>
              <a:tblGrid>
                <a:gridCol w="2720165"/>
                <a:gridCol w="1127529"/>
                <a:gridCol w="1127529"/>
                <a:gridCol w="1071155"/>
                <a:gridCol w="1042966"/>
                <a:gridCol w="1042966"/>
              </a:tblGrid>
              <a:tr h="351667">
                <a:tc>
                  <a:txBody>
                    <a:bodyPr/>
                    <a:lstStyle/>
                    <a:p>
                      <a:pPr algn="ctr"/>
                      <a:r>
                        <a:rPr lang="pt-BR" sz="1400" b="0" dirty="0">
                          <a:solidFill>
                            <a:schemeClr val="tx1"/>
                          </a:solidFill>
                          <a:latin typeface="+mj-lt"/>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1400" b="0" dirty="0" smtClean="0">
                          <a:solidFill>
                            <a:schemeClr val="tx1"/>
                          </a:solidFill>
                          <a:latin typeface="+mj-lt"/>
                        </a:rPr>
                        <a:t>2017</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1400" b="0" dirty="0" smtClean="0">
                          <a:solidFill>
                            <a:schemeClr val="tx1"/>
                          </a:solidFill>
                          <a:latin typeface="+mj-lt"/>
                        </a:rPr>
                        <a:t>2018</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1400" b="0" dirty="0" smtClean="0">
                          <a:solidFill>
                            <a:schemeClr val="tx1"/>
                          </a:solidFill>
                          <a:latin typeface="+mj-lt"/>
                        </a:rPr>
                        <a:t>2019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1400" b="0" dirty="0" smtClean="0">
                          <a:solidFill>
                            <a:schemeClr val="tx1"/>
                          </a:solidFill>
                          <a:latin typeface="+mj-lt"/>
                        </a:rPr>
                        <a:t>2020</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1400" b="0" dirty="0" smtClean="0">
                          <a:solidFill>
                            <a:schemeClr val="tx1"/>
                          </a:solidFill>
                          <a:latin typeface="+mj-lt"/>
                        </a:rPr>
                        <a:t>2021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51667">
                <a:tc>
                  <a:txBody>
                    <a:bodyPr/>
                    <a:lstStyle/>
                    <a:p>
                      <a:r>
                        <a:rPr lang="pt-BR" sz="1400" b="0" dirty="0">
                          <a:solidFill>
                            <a:schemeClr val="tx1"/>
                          </a:solidFill>
                          <a:latin typeface="+mj-lt"/>
                        </a:rPr>
                        <a:t>Registro Definitivo PF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49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79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70</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40</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62</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1667">
                <a:tc>
                  <a:txBody>
                    <a:bodyPr/>
                    <a:lstStyle/>
                    <a:p>
                      <a:r>
                        <a:rPr lang="pt-BR" sz="1400" b="0" dirty="0" smtClean="0">
                          <a:solidFill>
                            <a:schemeClr val="tx1"/>
                          </a:solidFill>
                          <a:latin typeface="+mj-lt"/>
                        </a:rPr>
                        <a:t>Registro provisório</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2</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4</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3</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3</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1667">
                <a:tc>
                  <a:txBody>
                    <a:bodyPr/>
                    <a:lstStyle/>
                    <a:p>
                      <a:r>
                        <a:rPr lang="pt-BR" sz="1400" b="0" dirty="0">
                          <a:solidFill>
                            <a:schemeClr val="tx1"/>
                          </a:solidFill>
                          <a:latin typeface="+mj-lt"/>
                        </a:rPr>
                        <a:t>Registro Definitivo PJ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0</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1</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1667">
                <a:tc>
                  <a:txBody>
                    <a:bodyPr/>
                    <a:lstStyle/>
                    <a:p>
                      <a:r>
                        <a:rPr lang="pt-BR" sz="1400" b="0" dirty="0">
                          <a:solidFill>
                            <a:schemeClr val="tx1"/>
                          </a:solidFill>
                          <a:latin typeface="+mj-lt"/>
                        </a:rPr>
                        <a:t>Baixa Temporária PF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86</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69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81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65</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64</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764">
                <a:tc>
                  <a:txBody>
                    <a:bodyPr/>
                    <a:lstStyle/>
                    <a:p>
                      <a:r>
                        <a:rPr lang="pt-BR" sz="1400" b="0" dirty="0">
                          <a:solidFill>
                            <a:schemeClr val="tx1"/>
                          </a:solidFill>
                          <a:latin typeface="+mj-lt"/>
                        </a:rPr>
                        <a:t>Aposentado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13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8</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6</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4665">
                <a:tc>
                  <a:txBody>
                    <a:bodyPr/>
                    <a:lstStyle/>
                    <a:p>
                      <a:r>
                        <a:rPr lang="pt-BR" sz="1400" b="0" dirty="0">
                          <a:solidFill>
                            <a:schemeClr val="tx1"/>
                          </a:solidFill>
                          <a:latin typeface="+mj-lt"/>
                        </a:rPr>
                        <a:t>Registro provisório cancelado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6</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5</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646">
                <a:tc>
                  <a:txBody>
                    <a:bodyPr/>
                    <a:lstStyle/>
                    <a:p>
                      <a:r>
                        <a:rPr lang="pt-BR" sz="1400" b="0" dirty="0" smtClean="0">
                          <a:solidFill>
                            <a:schemeClr val="tx1"/>
                          </a:solidFill>
                          <a:latin typeface="+mj-lt"/>
                        </a:rPr>
                        <a:t>Suspensão</a:t>
                      </a:r>
                      <a:r>
                        <a:rPr lang="pt-BR" sz="1400" b="0" baseline="0" dirty="0" smtClean="0">
                          <a:solidFill>
                            <a:schemeClr val="tx1"/>
                          </a:solidFill>
                          <a:latin typeface="+mj-lt"/>
                        </a:rPr>
                        <a:t> Baixa Temporária</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8</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13</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chemeClr val="tx1"/>
                          </a:solidFill>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14</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dirty="0" smtClean="0">
                          <a:solidFill>
                            <a:sysClr val="windowText" lastClr="000000"/>
                          </a:solidFill>
                          <a:latin typeface="+mj-lt"/>
                        </a:rPr>
                        <a:t>11</a:t>
                      </a:r>
                      <a:endParaRPr lang="pt-BR"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CaixaDeTexto 2"/>
          <p:cNvSpPr txBox="1"/>
          <p:nvPr/>
        </p:nvSpPr>
        <p:spPr>
          <a:xfrm>
            <a:off x="3155576" y="896471"/>
            <a:ext cx="6118599" cy="369332"/>
          </a:xfrm>
          <a:prstGeom prst="rect">
            <a:avLst/>
          </a:prstGeom>
          <a:noFill/>
        </p:spPr>
        <p:txBody>
          <a:bodyPr wrap="square" rtlCol="0">
            <a:spAutoFit/>
          </a:bodyPr>
          <a:lstStyle/>
          <a:p>
            <a:r>
              <a:rPr lang="pt-BR" b="1" dirty="0" smtClean="0"/>
              <a:t>Controle de Registros Anual </a:t>
            </a:r>
            <a:endParaRPr lang="pt-BR" b="1" dirty="0"/>
          </a:p>
        </p:txBody>
      </p:sp>
      <p:sp>
        <p:nvSpPr>
          <p:cNvPr id="6" name="Retângulo 5"/>
          <p:cNvSpPr/>
          <p:nvPr/>
        </p:nvSpPr>
        <p:spPr>
          <a:xfrm>
            <a:off x="10395894" y="4973805"/>
            <a:ext cx="1365799" cy="1351139"/>
          </a:xfrm>
          <a:prstGeom prst="rect">
            <a:avLst/>
          </a:prstGeom>
        </p:spPr>
        <p:txBody>
          <a:bodyPr wrap="square">
            <a:spAutoFit/>
          </a:bodyPr>
          <a:lstStyle/>
          <a:p>
            <a:pPr>
              <a:lnSpc>
                <a:spcPct val="107000"/>
              </a:lnSpc>
              <a:spcAft>
                <a:spcPts val="800"/>
              </a:spcAft>
            </a:pPr>
            <a:endParaRPr lang="pt-BR" sz="8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3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r>
              <a:rPr lang="pt-BR" b="1" dirty="0" smtClean="0"/>
              <a:t>    </a:t>
            </a: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39" y="659138"/>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155576" y="896471"/>
            <a:ext cx="6118599" cy="369332"/>
          </a:xfrm>
          <a:prstGeom prst="rect">
            <a:avLst/>
          </a:prstGeom>
          <a:noFill/>
        </p:spPr>
        <p:txBody>
          <a:bodyPr wrap="square" rtlCol="0">
            <a:spAutoFit/>
          </a:bodyPr>
          <a:lstStyle/>
          <a:p>
            <a:r>
              <a:rPr lang="pt-BR" b="1" dirty="0" smtClean="0"/>
              <a:t>Comparativo Balanço Orçamentário </a:t>
            </a:r>
            <a:endParaRPr lang="pt-BR" b="1" dirty="0"/>
          </a:p>
        </p:txBody>
      </p:sp>
      <p:graphicFrame>
        <p:nvGraphicFramePr>
          <p:cNvPr id="7" name="Tabela 2">
            <a:extLst>
              <a:ext uri="{FF2B5EF4-FFF2-40B4-BE49-F238E27FC236}">
                <a16:creationId xmlns="" xmlns:a16="http://schemas.microsoft.com/office/drawing/2014/main" id="{A0AD0047-BF16-4214-BB25-AA3AD2E715D6}"/>
              </a:ext>
            </a:extLst>
          </p:cNvPr>
          <p:cNvGraphicFramePr>
            <a:graphicFrameLocks noGrp="1"/>
          </p:cNvGraphicFramePr>
          <p:nvPr>
            <p:extLst>
              <p:ext uri="{D42A27DB-BD31-4B8C-83A1-F6EECF244321}">
                <p14:modId xmlns:p14="http://schemas.microsoft.com/office/powerpoint/2010/main" val="3137554520"/>
              </p:ext>
            </p:extLst>
          </p:nvPr>
        </p:nvGraphicFramePr>
        <p:xfrm>
          <a:off x="918339" y="2589021"/>
          <a:ext cx="8508093" cy="2132148"/>
        </p:xfrm>
        <a:graphic>
          <a:graphicData uri="http://schemas.openxmlformats.org/drawingml/2006/table">
            <a:tbl>
              <a:tblPr firstRow="1" bandRow="1">
                <a:tableStyleId>{5C22544A-7EE6-4342-B048-85BDC9FD1C3A}</a:tableStyleId>
              </a:tblPr>
              <a:tblGrid>
                <a:gridCol w="2207459">
                  <a:extLst>
                    <a:ext uri="{9D8B030D-6E8A-4147-A177-3AD203B41FA5}">
                      <a16:colId xmlns="" xmlns:a16="http://schemas.microsoft.com/office/drawing/2014/main" val="3763799981"/>
                    </a:ext>
                  </a:extLst>
                </a:gridCol>
                <a:gridCol w="1870827">
                  <a:extLst>
                    <a:ext uri="{9D8B030D-6E8A-4147-A177-3AD203B41FA5}">
                      <a16:colId xmlns="" xmlns:a16="http://schemas.microsoft.com/office/drawing/2014/main" val="4036252596"/>
                    </a:ext>
                  </a:extLst>
                </a:gridCol>
                <a:gridCol w="1835079">
                  <a:extLst>
                    <a:ext uri="{9D8B030D-6E8A-4147-A177-3AD203B41FA5}">
                      <a16:colId xmlns="" xmlns:a16="http://schemas.microsoft.com/office/drawing/2014/main" val="1366888557"/>
                    </a:ext>
                  </a:extLst>
                </a:gridCol>
                <a:gridCol w="2594728">
                  <a:extLst>
                    <a:ext uri="{9D8B030D-6E8A-4147-A177-3AD203B41FA5}">
                      <a16:colId xmlns="" xmlns:a16="http://schemas.microsoft.com/office/drawing/2014/main" val="1434069460"/>
                    </a:ext>
                  </a:extLst>
                </a:gridCol>
              </a:tblGrid>
              <a:tr h="355358">
                <a:tc>
                  <a:txBody>
                    <a:bodyPr/>
                    <a:lstStyle/>
                    <a:p>
                      <a:pPr algn="ctr"/>
                      <a:r>
                        <a:rPr lang="pt-BR" sz="1400" b="1" dirty="0">
                          <a:solidFill>
                            <a:schemeClr val="tx1"/>
                          </a:solidFill>
                          <a:latin typeface="+mj-lt"/>
                        </a:rPr>
                        <a:t>Ano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pt-BR" sz="1400" b="1" dirty="0">
                          <a:solidFill>
                            <a:schemeClr val="tx1"/>
                          </a:solidFill>
                          <a:latin typeface="+mj-lt"/>
                        </a:rPr>
                        <a:t>Receita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pt-BR" sz="1400" b="1" dirty="0">
                          <a:solidFill>
                            <a:schemeClr val="tx1"/>
                          </a:solidFill>
                          <a:latin typeface="+mj-lt"/>
                        </a:rPr>
                        <a:t> Despesa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pt-BR" sz="1400" b="1" dirty="0" smtClean="0">
                          <a:solidFill>
                            <a:schemeClr val="tx1"/>
                          </a:solidFill>
                          <a:latin typeface="+mj-lt"/>
                        </a:rPr>
                        <a:t>Déficit</a:t>
                      </a:r>
                      <a:r>
                        <a:rPr lang="pt-BR" sz="1400" b="1" baseline="0" dirty="0" smtClean="0">
                          <a:solidFill>
                            <a:schemeClr val="tx1"/>
                          </a:solidFill>
                          <a:latin typeface="+mj-lt"/>
                        </a:rPr>
                        <a:t> ou Superávit</a:t>
                      </a:r>
                      <a:endParaRPr lang="pt-BR" sz="1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3411053134"/>
                  </a:ext>
                </a:extLst>
              </a:tr>
              <a:tr h="355358">
                <a:tc>
                  <a:txBody>
                    <a:bodyPr/>
                    <a:lstStyle/>
                    <a:p>
                      <a:pPr algn="ctr"/>
                      <a:r>
                        <a:rPr lang="pt-BR" sz="1400" b="0" dirty="0" smtClean="0">
                          <a:solidFill>
                            <a:schemeClr val="tx1"/>
                          </a:solidFill>
                          <a:latin typeface="+mj-lt"/>
                        </a:rPr>
                        <a:t>2017</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0" kern="1200" dirty="0" smtClean="0">
                          <a:solidFill>
                            <a:schemeClr val="tx1"/>
                          </a:solidFill>
                          <a:latin typeface="+mn-lt"/>
                          <a:ea typeface="+mn-ea"/>
                          <a:cs typeface="+mn-cs"/>
                        </a:rPr>
                        <a:t>R$ 394.937,33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0" kern="1200" dirty="0" smtClean="0">
                          <a:solidFill>
                            <a:schemeClr val="tx1"/>
                          </a:solidFill>
                          <a:latin typeface="+mn-lt"/>
                          <a:ea typeface="+mn-ea"/>
                          <a:cs typeface="+mn-cs"/>
                        </a:rPr>
                        <a:t>R$ 387.267,61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b="0" kern="1200" dirty="0" smtClean="0">
                          <a:solidFill>
                            <a:schemeClr val="tx1"/>
                          </a:solidFill>
                          <a:latin typeface="+mn-lt"/>
                          <a:ea typeface="+mn-ea"/>
                          <a:cs typeface="+mn-cs"/>
                        </a:rPr>
                        <a:t>R$ 7.669,69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9023620"/>
                  </a:ext>
                </a:extLst>
              </a:tr>
              <a:tr h="355358">
                <a:tc>
                  <a:txBody>
                    <a:bodyPr/>
                    <a:lstStyle/>
                    <a:p>
                      <a:pPr algn="ctr"/>
                      <a:r>
                        <a:rPr lang="pt-BR" sz="1400" b="0" dirty="0" smtClean="0">
                          <a:solidFill>
                            <a:schemeClr val="tx1"/>
                          </a:solidFill>
                          <a:latin typeface="+mj-lt"/>
                        </a:rPr>
                        <a:t>2018</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kern="1200" dirty="0" smtClean="0">
                          <a:solidFill>
                            <a:schemeClr val="tx1"/>
                          </a:solidFill>
                          <a:latin typeface="+mn-lt"/>
                          <a:ea typeface="+mn-ea"/>
                          <a:cs typeface="+mn-cs"/>
                        </a:rPr>
                        <a:t>R$ 396.557,78</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kern="1200" dirty="0" smtClean="0">
                          <a:solidFill>
                            <a:schemeClr val="tx1"/>
                          </a:solidFill>
                          <a:latin typeface="+mn-lt"/>
                          <a:ea typeface="+mn-ea"/>
                          <a:cs typeface="+mn-cs"/>
                        </a:rPr>
                        <a:t>R$ 429.539,42</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t-BR" sz="1400" b="0" kern="1200" dirty="0" smtClean="0">
                          <a:solidFill>
                            <a:schemeClr val="tx1"/>
                          </a:solidFill>
                          <a:latin typeface="+mn-lt"/>
                          <a:ea typeface="+mn-ea"/>
                          <a:cs typeface="+mn-cs"/>
                        </a:rPr>
                        <a:t>R$ </a:t>
                      </a:r>
                      <a:r>
                        <a:rPr lang="pt-BR" sz="1400" b="0" kern="1200" dirty="0" smtClean="0">
                          <a:solidFill>
                            <a:srgbClr val="FF0000"/>
                          </a:solidFill>
                          <a:latin typeface="+mn-lt"/>
                          <a:ea typeface="+mn-ea"/>
                          <a:cs typeface="+mn-cs"/>
                        </a:rPr>
                        <a:t>-32.981,64*</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64244577"/>
                  </a:ext>
                </a:extLst>
              </a:tr>
              <a:tr h="355358">
                <a:tc>
                  <a:txBody>
                    <a:bodyPr/>
                    <a:lstStyle/>
                    <a:p>
                      <a:pPr algn="ctr"/>
                      <a:r>
                        <a:rPr lang="pt-BR" sz="1400" b="0" dirty="0" smtClean="0">
                          <a:solidFill>
                            <a:schemeClr val="tx1"/>
                          </a:solidFill>
                          <a:latin typeface="+mj-lt"/>
                        </a:rPr>
                        <a:t>2019</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kern="1200" dirty="0" smtClean="0">
                          <a:solidFill>
                            <a:schemeClr val="tx1"/>
                          </a:solidFill>
                          <a:latin typeface="+mn-lt"/>
                          <a:ea typeface="+mn-ea"/>
                          <a:cs typeface="+mn-cs"/>
                        </a:rPr>
                        <a:t>R$ 418.089,84</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kern="1200" dirty="0" smtClean="0">
                          <a:solidFill>
                            <a:schemeClr val="tx1"/>
                          </a:solidFill>
                          <a:latin typeface="+mn-lt"/>
                          <a:ea typeface="+mn-ea"/>
                          <a:cs typeface="+mn-cs"/>
                        </a:rPr>
                        <a:t>R$ 380.213,37</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t-BR" sz="1400" b="0" kern="1200" dirty="0" smtClean="0">
                          <a:solidFill>
                            <a:schemeClr val="tx1"/>
                          </a:solidFill>
                          <a:latin typeface="+mn-lt"/>
                          <a:ea typeface="+mn-ea"/>
                          <a:cs typeface="+mn-cs"/>
                        </a:rPr>
                        <a:t>R$ 37.876,47</a:t>
                      </a:r>
                      <a:endParaRPr lang="pt-BR"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22581115"/>
                  </a:ext>
                </a:extLst>
              </a:tr>
              <a:tr h="355358">
                <a:tc>
                  <a:txBody>
                    <a:bodyPr/>
                    <a:lstStyle/>
                    <a:p>
                      <a:pPr algn="ctr"/>
                      <a:r>
                        <a:rPr lang="pt-BR" sz="1400" b="0" dirty="0" smtClean="0">
                          <a:solidFill>
                            <a:schemeClr val="tx1"/>
                          </a:solidFill>
                          <a:latin typeface="+mj-lt"/>
                        </a:rPr>
                        <a:t>2020</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dirty="0" smtClean="0">
                          <a:solidFill>
                            <a:schemeClr val="tx1"/>
                          </a:solidFill>
                          <a:latin typeface="+mj-lt"/>
                        </a:rPr>
                        <a:t>R$ 377.107,65</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dirty="0" smtClean="0">
                          <a:solidFill>
                            <a:schemeClr val="tx1"/>
                          </a:solidFill>
                          <a:latin typeface="+mj-lt"/>
                        </a:rPr>
                        <a:t>R$ 403.269,35</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t-BR" sz="1400" b="0" dirty="0" smtClean="0">
                          <a:solidFill>
                            <a:schemeClr val="tx1"/>
                          </a:solidFill>
                          <a:latin typeface="+mj-lt"/>
                        </a:rPr>
                        <a:t>R$</a:t>
                      </a:r>
                      <a:r>
                        <a:rPr lang="pt-BR" sz="1400" b="0" dirty="0" smtClean="0">
                          <a:solidFill>
                            <a:srgbClr val="FF0000"/>
                          </a:solidFill>
                          <a:latin typeface="+mj-lt"/>
                        </a:rPr>
                        <a:t> - 26.161,70*</a:t>
                      </a:r>
                      <a:endParaRPr lang="pt-BR" sz="1400" b="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88592657"/>
                  </a:ext>
                </a:extLst>
              </a:tr>
              <a:tr h="355358">
                <a:tc>
                  <a:txBody>
                    <a:bodyPr/>
                    <a:lstStyle/>
                    <a:p>
                      <a:pPr algn="ctr"/>
                      <a:r>
                        <a:rPr lang="pt-BR" sz="1400" b="0" dirty="0" smtClean="0">
                          <a:solidFill>
                            <a:schemeClr val="tx1"/>
                          </a:solidFill>
                          <a:latin typeface="+mj-lt"/>
                        </a:rPr>
                        <a:t>2021</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dirty="0" smtClean="0">
                          <a:solidFill>
                            <a:schemeClr val="tx1"/>
                          </a:solidFill>
                          <a:latin typeface="+mj-lt"/>
                        </a:rPr>
                        <a:t>R$ 354.094,57</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1400" b="0" dirty="0" smtClean="0">
                          <a:solidFill>
                            <a:schemeClr val="tx1"/>
                          </a:solidFill>
                          <a:latin typeface="+mj-lt"/>
                        </a:rPr>
                        <a:t>R$ 388.399,20</a:t>
                      </a:r>
                      <a:endParaRPr lang="pt-BR"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t-BR" sz="1400" b="0" dirty="0" smtClean="0">
                          <a:solidFill>
                            <a:schemeClr val="tx1"/>
                          </a:solidFill>
                          <a:latin typeface="+mj-lt"/>
                        </a:rPr>
                        <a:t>R$ </a:t>
                      </a:r>
                      <a:r>
                        <a:rPr lang="pt-BR" sz="1400" b="0" dirty="0" smtClean="0">
                          <a:solidFill>
                            <a:srgbClr val="FF0000"/>
                          </a:solidFill>
                          <a:latin typeface="+mj-lt"/>
                        </a:rPr>
                        <a:t>- 20.460,66*</a:t>
                      </a:r>
                      <a:endParaRPr lang="pt-BR" sz="1400" b="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CaixaDeTexto 7"/>
          <p:cNvSpPr txBox="1"/>
          <p:nvPr/>
        </p:nvSpPr>
        <p:spPr>
          <a:xfrm>
            <a:off x="918339" y="4688541"/>
            <a:ext cx="8355836" cy="600164"/>
          </a:xfrm>
          <a:prstGeom prst="rect">
            <a:avLst/>
          </a:prstGeom>
          <a:noFill/>
        </p:spPr>
        <p:txBody>
          <a:bodyPr wrap="square" rtlCol="0">
            <a:spAutoFit/>
          </a:bodyPr>
          <a:lstStyle/>
          <a:p>
            <a:pPr marL="171450" indent="-171450">
              <a:buFont typeface="Arial" panose="020B0604020202020204" pitchFamily="34" charset="0"/>
              <a:buChar char="•"/>
            </a:pPr>
            <a:r>
              <a:rPr lang="pt-BR" sz="1100" dirty="0" smtClean="0"/>
              <a:t>Em 2018 foram utilizados valores dos superávits dos anos anteriores para realizar a reforma da sede, ultrapassando a receita do ano citado. </a:t>
            </a:r>
          </a:p>
          <a:p>
            <a:pPr marL="171450" indent="-171450">
              <a:buFont typeface="Arial" panose="020B0604020202020204" pitchFamily="34" charset="0"/>
              <a:buChar char="•"/>
            </a:pPr>
            <a:r>
              <a:rPr lang="pt-BR" sz="1100" dirty="0" smtClean="0"/>
              <a:t>Em 2020 e 2021 </a:t>
            </a:r>
            <a:r>
              <a:rPr lang="pt-BR" sz="1100" dirty="0"/>
              <a:t>foram utilizados valores de superávits dos anos anteriores pois a receita foi afetada devido a pandemia.</a:t>
            </a:r>
          </a:p>
        </p:txBody>
      </p:sp>
    </p:spTree>
    <p:extLst>
      <p:ext uri="{BB962C8B-B14F-4D97-AF65-F5344CB8AC3E}">
        <p14:creationId xmlns:p14="http://schemas.microsoft.com/office/powerpoint/2010/main" val="103317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2113</TotalTime>
  <Words>2569</Words>
  <Application>Microsoft Office PowerPoint</Application>
  <PresentationFormat>Widescreen</PresentationFormat>
  <Paragraphs>494</Paragraphs>
  <Slides>52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52</vt:i4>
      </vt:variant>
    </vt:vector>
  </HeadingPairs>
  <TitlesOfParts>
    <vt:vector size="61" baseType="lpstr">
      <vt:lpstr>Arial</vt:lpstr>
      <vt:lpstr>Arial-BoldMT</vt:lpstr>
      <vt:lpstr>ArialMT</vt:lpstr>
      <vt:lpstr>Calibri</vt:lpstr>
      <vt:lpstr>Calibri Light</vt:lpstr>
      <vt:lpstr>Times New Roman</vt:lpstr>
      <vt:lpstr>Trebuchet MS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Administrativo Conrerp</dc:creator>
  <cp:lastModifiedBy>Administrativo Conrerp</cp:lastModifiedBy>
  <cp:revision>56</cp:revision>
  <dcterms:created xsi:type="dcterms:W3CDTF">2020-08-24T15:55:34Z</dcterms:created>
  <dcterms:modified xsi:type="dcterms:W3CDTF">2022-03-31T20:16:34Z</dcterms:modified>
</cp:coreProperties>
</file>